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12/25/2023</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12/25/2023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12/25/2023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12/25/2023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12/25/2023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12/25/2023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12/25/2023</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12/25/2023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12/25/2023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12/25/2023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12/25/2023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12/25/2023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12/25/2023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12/25/2023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12/25/2023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12/25/2023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12/25/2023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12/25/2023</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54955" y="2409825"/>
            <a:ext cx="8825658" cy="2771775"/>
          </a:xfrm>
        </p:spPr>
        <p:txBody>
          <a:bodyPr>
            <a:normAutofit/>
          </a:bodyPr>
          <a:lstStyle/>
          <a:p>
            <a:pPr algn="r"/>
            <a:r>
              <a:rPr lang="ar-SA" sz="2800" b="1" dirty="0">
                <a:solidFill>
                  <a:schemeClr val="accent6">
                    <a:lumMod val="20000"/>
                    <a:lumOff val="80000"/>
                  </a:schemeClr>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الكلية : الادارة والاقتصاد </a:t>
            </a:r>
          </a:p>
          <a:p>
            <a:pPr algn="r"/>
            <a:r>
              <a:rPr lang="ar-SA" sz="2800" b="1" dirty="0">
                <a:solidFill>
                  <a:schemeClr val="accent6">
                    <a:lumMod val="20000"/>
                    <a:lumOff val="80000"/>
                  </a:schemeClr>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القسم : العلوم المالية والمصرفية </a:t>
            </a:r>
          </a:p>
          <a:p>
            <a:pPr algn="r"/>
            <a:r>
              <a:rPr lang="ar-SA" sz="2800" b="1" dirty="0">
                <a:solidFill>
                  <a:schemeClr val="accent6">
                    <a:lumMod val="20000"/>
                    <a:lumOff val="80000"/>
                  </a:schemeClr>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المرحلة  : الرابعة</a:t>
            </a:r>
          </a:p>
          <a:p>
            <a:pPr algn="r"/>
            <a:r>
              <a:rPr lang="ar-SA" sz="2800" b="1" dirty="0">
                <a:solidFill>
                  <a:schemeClr val="accent6">
                    <a:lumMod val="20000"/>
                    <a:lumOff val="80000"/>
                  </a:schemeClr>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رقم المحاضرة :( )</a:t>
            </a:r>
          </a:p>
          <a:p>
            <a:pPr algn="r"/>
            <a:r>
              <a:rPr lang="ar-SA" sz="2800" b="1" dirty="0">
                <a:solidFill>
                  <a:schemeClr val="accent6">
                    <a:lumMod val="20000"/>
                    <a:lumOff val="80000"/>
                  </a:schemeClr>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السنة الدراسية: 2023-2024</a:t>
            </a:r>
            <a:endParaRPr lang="en-US" sz="2800" b="1" dirty="0">
              <a:solidFill>
                <a:schemeClr val="accent6">
                  <a:lumMod val="20000"/>
                  <a:lumOff val="80000"/>
                </a:schemeClr>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endParaRPr>
          </a:p>
          <a:p>
            <a:endParaRPr lang="en-US" sz="2800" b="1" dirty="0">
              <a:solidFill>
                <a:schemeClr val="accent6">
                  <a:lumMod val="20000"/>
                  <a:lumOff val="80000"/>
                </a:schemeClr>
              </a:solidFill>
              <a:effectLst>
                <a:outerShdw blurRad="38100" dist="38100" dir="2700000" algn="tl">
                  <a:srgbClr val="000000">
                    <a:alpha val="43137"/>
                  </a:srgbClr>
                </a:outerShdw>
              </a:effectLst>
            </a:endParaRPr>
          </a:p>
          <a:p>
            <a:endParaRPr lang="en-US" sz="2800" b="1" dirty="0">
              <a:solidFill>
                <a:schemeClr val="accent6">
                  <a:lumMod val="20000"/>
                  <a:lumOff val="80000"/>
                </a:schemeClr>
              </a:solidFill>
              <a:effectLst>
                <a:outerShdw blurRad="38100" dist="38100" dir="2700000" algn="tl">
                  <a:srgbClr val="000000">
                    <a:alpha val="43137"/>
                  </a:srgbClr>
                </a:outerShdw>
              </a:effectLst>
            </a:endParaRPr>
          </a:p>
        </p:txBody>
      </p:sp>
      <p:sp>
        <p:nvSpPr>
          <p:cNvPr id="6" name="Rectangle 5"/>
          <p:cNvSpPr/>
          <p:nvPr/>
        </p:nvSpPr>
        <p:spPr>
          <a:xfrm>
            <a:off x="2519784" y="649843"/>
            <a:ext cx="6096000" cy="1661993"/>
          </a:xfrm>
          <a:prstGeom prst="rect">
            <a:avLst/>
          </a:prstGeom>
        </p:spPr>
        <p:txBody>
          <a:bodyPr>
            <a:spAutoFit/>
          </a:bodyPr>
          <a:lstStyle/>
          <a:p>
            <a:pPr algn="r" rtl="1"/>
            <a:r>
              <a:rPr lang="ar-SA" sz="6600" dirty="0">
                <a:solidFill>
                  <a:schemeClr val="bg1"/>
                </a:solidFill>
                <a:latin typeface="Andalus" panose="02020603050405020304" pitchFamily="18" charset="-78"/>
                <a:cs typeface="Andalus" panose="02020603050405020304" pitchFamily="18" charset="-78"/>
              </a:rPr>
              <a:t>المحاسبة الادارية </a:t>
            </a:r>
            <a:br>
              <a:rPr lang="ar-SA" sz="2000" dirty="0">
                <a:solidFill>
                  <a:schemeClr val="tx1">
                    <a:lumMod val="75000"/>
                    <a:lumOff val="25000"/>
                  </a:schemeClr>
                </a:solidFill>
              </a:rPr>
            </a:br>
            <a:r>
              <a:rPr lang="en-US" sz="3600" dirty="0">
                <a:solidFill>
                  <a:schemeClr val="bg1"/>
                </a:solidFill>
                <a:latin typeface="Andalus" panose="02020603050405020304" pitchFamily="18" charset="-78"/>
                <a:cs typeface="Andalus" panose="02020603050405020304" pitchFamily="18" charset="-78"/>
              </a:rPr>
              <a:t>MANAGERLAL ACCOUNTING</a:t>
            </a:r>
            <a:endParaRPr lang="en-US" dirty="0">
              <a:solidFill>
                <a:schemeClr val="bg1"/>
              </a:solidFill>
            </a:endParaRPr>
          </a:p>
        </p:txBody>
      </p:sp>
    </p:spTree>
    <p:extLst>
      <p:ext uri="{BB962C8B-B14F-4D97-AF65-F5344CB8AC3E}">
        <p14:creationId xmlns:p14="http://schemas.microsoft.com/office/powerpoint/2010/main" val="4740191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b="1" dirty="0"/>
              <a:t>الحل:</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154954" y="2276475"/>
                <a:ext cx="10589371" cy="4371975"/>
              </a:xfrm>
            </p:spPr>
            <p:txBody>
              <a:bodyPr>
                <a:noAutofit/>
              </a:bodyPr>
              <a:lstStyle/>
              <a:p>
                <a:pPr lvl="0" algn="r" rtl="1"/>
                <a:r>
                  <a:rPr lang="ar-IQ" sz="2000" b="1" dirty="0">
                    <a:solidFill>
                      <a:schemeClr val="accent6">
                        <a:lumMod val="75000"/>
                      </a:schemeClr>
                    </a:solidFill>
                  </a:rPr>
                  <a:t>هامش الامان (بالوحدت) = حجم المبيعات المخططة (بالوحدات) – حجم التعادل (بالوحدات)</a:t>
                </a:r>
                <a:endParaRPr lang="en-US" sz="2000" dirty="0">
                  <a:solidFill>
                    <a:schemeClr val="accent6">
                      <a:lumMod val="75000"/>
                    </a:schemeClr>
                  </a:solidFill>
                </a:endParaRPr>
              </a:p>
              <a:p>
                <a:pPr algn="r" rtl="1"/>
                <a:r>
                  <a:rPr lang="ar-IQ" sz="2000" b="1" dirty="0">
                    <a:solidFill>
                      <a:schemeClr val="accent6">
                        <a:lumMod val="75000"/>
                      </a:schemeClr>
                    </a:solidFill>
                  </a:rPr>
                  <a:t>= 800 – 400 = 400 وحدة</a:t>
                </a:r>
                <a:endParaRPr lang="en-US" sz="2000" dirty="0">
                  <a:solidFill>
                    <a:schemeClr val="accent6">
                      <a:lumMod val="75000"/>
                    </a:schemeClr>
                  </a:solidFill>
                </a:endParaRPr>
              </a:p>
              <a:p>
                <a:pPr algn="r" rtl="1"/>
                <a:r>
                  <a:rPr lang="ar-IQ" sz="2000" b="1" dirty="0">
                    <a:solidFill>
                      <a:schemeClr val="accent6">
                        <a:lumMod val="75000"/>
                      </a:schemeClr>
                    </a:solidFill>
                  </a:rPr>
                  <a:t>نسبةهامش الامان =  </a:t>
                </a:r>
                <a14:m>
                  <m:oMath xmlns:m="http://schemas.openxmlformats.org/officeDocument/2006/math">
                    <m:f>
                      <m:fPr>
                        <m:ctrlPr>
                          <a:rPr lang="en-US" sz="2000" b="1" i="1">
                            <a:solidFill>
                              <a:schemeClr val="accent6">
                                <a:lumMod val="75000"/>
                              </a:schemeClr>
                            </a:solidFill>
                            <a:latin typeface="Cambria Math" panose="02040503050406030204" pitchFamily="18" charset="0"/>
                          </a:rPr>
                        </m:ctrlPr>
                      </m:fPr>
                      <m:num>
                        <m:d>
                          <m:dPr>
                            <m:ctrlPr>
                              <a:rPr lang="en-US" sz="2000" b="1" i="1">
                                <a:solidFill>
                                  <a:schemeClr val="accent6">
                                    <a:lumMod val="75000"/>
                                  </a:schemeClr>
                                </a:solidFill>
                                <a:latin typeface="Cambria Math" panose="02040503050406030204" pitchFamily="18" charset="0"/>
                              </a:rPr>
                            </m:ctrlPr>
                          </m:dPr>
                          <m:e>
                            <m:r>
                              <a:rPr lang="ar-SA" sz="2000">
                                <a:solidFill>
                                  <a:schemeClr val="accent6">
                                    <a:lumMod val="75000"/>
                                  </a:schemeClr>
                                </a:solidFill>
                                <a:latin typeface="Cambria Math" panose="02040503050406030204" pitchFamily="18" charset="0"/>
                              </a:rPr>
                              <m:t>بالوحدات</m:t>
                            </m:r>
                            <m:r>
                              <a:rPr lang="ar-SA" sz="2000">
                                <a:solidFill>
                                  <a:schemeClr val="accent6">
                                    <a:lumMod val="75000"/>
                                  </a:schemeClr>
                                </a:solidFill>
                                <a:latin typeface="Cambria Math" panose="02040503050406030204" pitchFamily="18" charset="0"/>
                              </a:rPr>
                              <m:t> </m:t>
                            </m:r>
                          </m:e>
                        </m:d>
                        <m:r>
                          <a:rPr lang="ar-SA" sz="2000">
                            <a:solidFill>
                              <a:schemeClr val="accent6">
                                <a:lumMod val="75000"/>
                              </a:schemeClr>
                            </a:solidFill>
                            <a:latin typeface="Cambria Math" panose="02040503050406030204" pitchFamily="18" charset="0"/>
                          </a:rPr>
                          <m:t>الامان</m:t>
                        </m:r>
                        <m:r>
                          <a:rPr lang="ar-SA" sz="2000" b="1">
                            <a:solidFill>
                              <a:schemeClr val="accent6">
                                <a:lumMod val="75000"/>
                              </a:schemeClr>
                            </a:solidFill>
                            <a:latin typeface="Cambria Math" panose="02040503050406030204" pitchFamily="18" charset="0"/>
                          </a:rPr>
                          <m:t> </m:t>
                        </m:r>
                        <m:r>
                          <a:rPr lang="ar-SA" sz="2000">
                            <a:solidFill>
                              <a:schemeClr val="accent6">
                                <a:lumMod val="75000"/>
                              </a:schemeClr>
                            </a:solidFill>
                            <a:latin typeface="Cambria Math" panose="02040503050406030204" pitchFamily="18" charset="0"/>
                          </a:rPr>
                          <m:t>هامش</m:t>
                        </m:r>
                        <m:r>
                          <a:rPr lang="ar-SA" sz="2000">
                            <a:solidFill>
                              <a:schemeClr val="accent6">
                                <a:lumMod val="75000"/>
                              </a:schemeClr>
                            </a:solidFill>
                            <a:latin typeface="Cambria Math" panose="02040503050406030204" pitchFamily="18" charset="0"/>
                          </a:rPr>
                          <m:t> </m:t>
                        </m:r>
                      </m:num>
                      <m:den>
                        <m:d>
                          <m:dPr>
                            <m:ctrlPr>
                              <a:rPr lang="en-US" sz="2000" b="1" i="1">
                                <a:solidFill>
                                  <a:schemeClr val="accent6">
                                    <a:lumMod val="75000"/>
                                  </a:schemeClr>
                                </a:solidFill>
                                <a:latin typeface="Cambria Math" panose="02040503050406030204" pitchFamily="18" charset="0"/>
                              </a:rPr>
                            </m:ctrlPr>
                          </m:dPr>
                          <m:e>
                            <m:r>
                              <a:rPr lang="ar-SA" sz="2000">
                                <a:solidFill>
                                  <a:schemeClr val="accent6">
                                    <a:lumMod val="75000"/>
                                  </a:schemeClr>
                                </a:solidFill>
                                <a:latin typeface="Cambria Math" panose="02040503050406030204" pitchFamily="18" charset="0"/>
                              </a:rPr>
                              <m:t>بالوحدات</m:t>
                            </m:r>
                          </m:e>
                        </m:d>
                        <m:d>
                          <m:dPr>
                            <m:ctrlPr>
                              <a:rPr lang="en-US" sz="2000" b="1" i="1">
                                <a:solidFill>
                                  <a:schemeClr val="accent6">
                                    <a:lumMod val="75000"/>
                                  </a:schemeClr>
                                </a:solidFill>
                                <a:latin typeface="Cambria Math" panose="02040503050406030204" pitchFamily="18" charset="0"/>
                              </a:rPr>
                            </m:ctrlPr>
                          </m:dPr>
                          <m:e>
                            <m:r>
                              <a:rPr lang="ar-SA" sz="2000">
                                <a:solidFill>
                                  <a:schemeClr val="accent6">
                                    <a:lumMod val="75000"/>
                                  </a:schemeClr>
                                </a:solidFill>
                                <a:latin typeface="Cambria Math" panose="02040503050406030204" pitchFamily="18" charset="0"/>
                              </a:rPr>
                              <m:t>الفعلية</m:t>
                            </m:r>
                            <m:r>
                              <a:rPr lang="ar-SA" sz="2000">
                                <a:solidFill>
                                  <a:schemeClr val="accent6">
                                    <a:lumMod val="75000"/>
                                  </a:schemeClr>
                                </a:solidFill>
                                <a:latin typeface="Cambria Math" panose="02040503050406030204" pitchFamily="18" charset="0"/>
                              </a:rPr>
                              <m:t> </m:t>
                            </m:r>
                            <m:r>
                              <a:rPr lang="ar-SA" sz="2000">
                                <a:solidFill>
                                  <a:schemeClr val="accent6">
                                    <a:lumMod val="75000"/>
                                  </a:schemeClr>
                                </a:solidFill>
                                <a:latin typeface="Cambria Math" panose="02040503050406030204" pitchFamily="18" charset="0"/>
                              </a:rPr>
                              <m:t>او</m:t>
                            </m:r>
                          </m:e>
                        </m:d>
                        <m:r>
                          <a:rPr lang="ar-SA" sz="2000">
                            <a:solidFill>
                              <a:schemeClr val="accent6">
                                <a:lumMod val="75000"/>
                              </a:schemeClr>
                            </a:solidFill>
                            <a:latin typeface="Cambria Math" panose="02040503050406030204" pitchFamily="18" charset="0"/>
                          </a:rPr>
                          <m:t>المخططة</m:t>
                        </m:r>
                        <m:r>
                          <a:rPr lang="ar-SA" sz="2000" b="1">
                            <a:solidFill>
                              <a:schemeClr val="accent6">
                                <a:lumMod val="75000"/>
                              </a:schemeClr>
                            </a:solidFill>
                            <a:latin typeface="Cambria Math" panose="02040503050406030204" pitchFamily="18" charset="0"/>
                          </a:rPr>
                          <m:t> </m:t>
                        </m:r>
                        <m:r>
                          <a:rPr lang="ar-SA" sz="2000">
                            <a:solidFill>
                              <a:schemeClr val="accent6">
                                <a:lumMod val="75000"/>
                              </a:schemeClr>
                            </a:solidFill>
                            <a:latin typeface="Cambria Math" panose="02040503050406030204" pitchFamily="18" charset="0"/>
                          </a:rPr>
                          <m:t>المبيعات</m:t>
                        </m:r>
                        <m:r>
                          <a:rPr lang="ar-SA" sz="2000">
                            <a:solidFill>
                              <a:schemeClr val="accent6">
                                <a:lumMod val="75000"/>
                              </a:schemeClr>
                            </a:solidFill>
                            <a:latin typeface="Cambria Math" panose="02040503050406030204" pitchFamily="18" charset="0"/>
                          </a:rPr>
                          <m:t> </m:t>
                        </m:r>
                        <m:r>
                          <a:rPr lang="ar-SA" sz="2000">
                            <a:solidFill>
                              <a:schemeClr val="accent6">
                                <a:lumMod val="75000"/>
                              </a:schemeClr>
                            </a:solidFill>
                            <a:latin typeface="Cambria Math" panose="02040503050406030204" pitchFamily="18" charset="0"/>
                          </a:rPr>
                          <m:t>حجم</m:t>
                        </m:r>
                      </m:den>
                    </m:f>
                  </m:oMath>
                </a14:m>
                <a:r>
                  <a:rPr lang="ar-IQ" sz="2000" b="1" dirty="0">
                    <a:solidFill>
                      <a:schemeClr val="accent6">
                        <a:lumMod val="75000"/>
                      </a:schemeClr>
                    </a:solidFill>
                  </a:rPr>
                  <a:t>  × 100 </a:t>
                </a:r>
                <a:endParaRPr lang="en-US" sz="2000" dirty="0">
                  <a:solidFill>
                    <a:schemeClr val="accent6">
                      <a:lumMod val="75000"/>
                    </a:schemeClr>
                  </a:solidFill>
                </a:endParaRPr>
              </a:p>
              <a:p>
                <a:pPr algn="r" rtl="1"/>
                <a:r>
                  <a:rPr lang="ar-IQ" sz="2000" b="1" dirty="0">
                    <a:solidFill>
                      <a:schemeClr val="accent6">
                        <a:lumMod val="75000"/>
                      </a:schemeClr>
                    </a:solidFill>
                  </a:rPr>
                  <a:t>نسبةهامش الامان =  </a:t>
                </a:r>
                <a14:m>
                  <m:oMath xmlns:m="http://schemas.openxmlformats.org/officeDocument/2006/math">
                    <m:f>
                      <m:fPr>
                        <m:ctrlPr>
                          <a:rPr lang="en-US" sz="2000" b="1" i="1">
                            <a:solidFill>
                              <a:schemeClr val="accent6">
                                <a:lumMod val="75000"/>
                              </a:schemeClr>
                            </a:solidFill>
                            <a:latin typeface="Cambria Math" panose="02040503050406030204" pitchFamily="18" charset="0"/>
                          </a:rPr>
                        </m:ctrlPr>
                      </m:fPr>
                      <m:num>
                        <m:r>
                          <a:rPr lang="en-US" sz="2000" b="1" i="1">
                            <a:solidFill>
                              <a:schemeClr val="accent6">
                                <a:lumMod val="75000"/>
                              </a:schemeClr>
                            </a:solidFill>
                            <a:latin typeface="Cambria Math" panose="02040503050406030204" pitchFamily="18" charset="0"/>
                          </a:rPr>
                          <m:t>𝟒𝟎𝟎</m:t>
                        </m:r>
                        <m:r>
                          <a:rPr lang="en-US" sz="2000" b="1">
                            <a:solidFill>
                              <a:schemeClr val="accent6">
                                <a:lumMod val="75000"/>
                              </a:schemeClr>
                            </a:solidFill>
                            <a:latin typeface="Cambria Math" panose="02040503050406030204" pitchFamily="18" charset="0"/>
                          </a:rPr>
                          <m:t> </m:t>
                        </m:r>
                      </m:num>
                      <m:den>
                        <m:r>
                          <a:rPr lang="en-US" sz="2000" b="1" i="1">
                            <a:solidFill>
                              <a:schemeClr val="accent6">
                                <a:lumMod val="75000"/>
                              </a:schemeClr>
                            </a:solidFill>
                            <a:latin typeface="Cambria Math" panose="02040503050406030204" pitchFamily="18" charset="0"/>
                          </a:rPr>
                          <m:t>𝟖𝟎𝟎</m:t>
                        </m:r>
                      </m:den>
                    </m:f>
                  </m:oMath>
                </a14:m>
                <a:r>
                  <a:rPr lang="ar-IQ" sz="2000" b="1" dirty="0">
                    <a:solidFill>
                      <a:schemeClr val="accent6">
                        <a:lumMod val="75000"/>
                      </a:schemeClr>
                    </a:solidFill>
                  </a:rPr>
                  <a:t>  × 100 = 50%   </a:t>
                </a:r>
                <a:endParaRPr lang="en-US" sz="2000" dirty="0">
                  <a:solidFill>
                    <a:schemeClr val="accent6">
                      <a:lumMod val="75000"/>
                    </a:schemeClr>
                  </a:solidFill>
                </a:endParaRPr>
              </a:p>
              <a:p>
                <a:pPr algn="r" rtl="1"/>
                <a:r>
                  <a:rPr lang="ar-IQ" sz="2000" b="1" dirty="0">
                    <a:solidFill>
                      <a:schemeClr val="accent6">
                        <a:lumMod val="75000"/>
                      </a:schemeClr>
                    </a:solidFill>
                  </a:rPr>
                  <a:t>  هامش الامان (بالمبالغ) = حجم المبيعات (بالمبالغ) – حجم التعادل (بالمبالغ)</a:t>
                </a:r>
                <a:endParaRPr lang="en-US" sz="2000" dirty="0">
                  <a:solidFill>
                    <a:schemeClr val="accent6">
                      <a:lumMod val="75000"/>
                    </a:schemeClr>
                  </a:solidFill>
                </a:endParaRPr>
              </a:p>
              <a:p>
                <a:pPr algn="r" rtl="1"/>
                <a:r>
                  <a:rPr lang="ar-IQ" sz="2000" b="1" dirty="0">
                    <a:solidFill>
                      <a:schemeClr val="accent6">
                        <a:lumMod val="75000"/>
                      </a:schemeClr>
                    </a:solidFill>
                  </a:rPr>
                  <a:t>= 400000- 200000 = 200000 دينار</a:t>
                </a:r>
                <a:endParaRPr lang="en-US" sz="2000" dirty="0">
                  <a:solidFill>
                    <a:schemeClr val="accent6">
                      <a:lumMod val="75000"/>
                    </a:schemeClr>
                  </a:solidFill>
                </a:endParaRPr>
              </a:p>
              <a:p>
                <a:pPr algn="r" rtl="1"/>
                <a:r>
                  <a:rPr lang="ar-IQ" sz="2000" b="1" dirty="0">
                    <a:solidFill>
                      <a:schemeClr val="accent6">
                        <a:lumMod val="75000"/>
                      </a:schemeClr>
                    </a:solidFill>
                  </a:rPr>
                  <a:t>نسبةهامش الامان =  </a:t>
                </a:r>
                <a14:m>
                  <m:oMath xmlns:m="http://schemas.openxmlformats.org/officeDocument/2006/math">
                    <m:f>
                      <m:fPr>
                        <m:ctrlPr>
                          <a:rPr lang="en-US" sz="2000" b="1" i="1">
                            <a:solidFill>
                              <a:schemeClr val="accent6">
                                <a:lumMod val="75000"/>
                              </a:schemeClr>
                            </a:solidFill>
                            <a:latin typeface="Cambria Math" panose="02040503050406030204" pitchFamily="18" charset="0"/>
                          </a:rPr>
                        </m:ctrlPr>
                      </m:fPr>
                      <m:num>
                        <m:d>
                          <m:dPr>
                            <m:ctrlPr>
                              <a:rPr lang="en-US" sz="2000" b="1" i="1">
                                <a:solidFill>
                                  <a:schemeClr val="accent6">
                                    <a:lumMod val="75000"/>
                                  </a:schemeClr>
                                </a:solidFill>
                                <a:latin typeface="Cambria Math" panose="02040503050406030204" pitchFamily="18" charset="0"/>
                              </a:rPr>
                            </m:ctrlPr>
                          </m:dPr>
                          <m:e>
                            <m:r>
                              <a:rPr lang="ar-SA" sz="2000">
                                <a:solidFill>
                                  <a:schemeClr val="accent6">
                                    <a:lumMod val="75000"/>
                                  </a:schemeClr>
                                </a:solidFill>
                                <a:latin typeface="Cambria Math" panose="02040503050406030204" pitchFamily="18" charset="0"/>
                              </a:rPr>
                              <m:t>بالمبالغ</m:t>
                            </m:r>
                            <m:r>
                              <a:rPr lang="ar-SA" sz="2000">
                                <a:solidFill>
                                  <a:schemeClr val="accent6">
                                    <a:lumMod val="75000"/>
                                  </a:schemeClr>
                                </a:solidFill>
                                <a:latin typeface="Cambria Math" panose="02040503050406030204" pitchFamily="18" charset="0"/>
                              </a:rPr>
                              <m:t> </m:t>
                            </m:r>
                          </m:e>
                        </m:d>
                        <m:r>
                          <a:rPr lang="ar-SA" sz="2000">
                            <a:solidFill>
                              <a:schemeClr val="accent6">
                                <a:lumMod val="75000"/>
                              </a:schemeClr>
                            </a:solidFill>
                            <a:latin typeface="Cambria Math" panose="02040503050406030204" pitchFamily="18" charset="0"/>
                          </a:rPr>
                          <m:t>الامان</m:t>
                        </m:r>
                        <m:r>
                          <a:rPr lang="ar-SA" sz="2000" b="1">
                            <a:solidFill>
                              <a:schemeClr val="accent6">
                                <a:lumMod val="75000"/>
                              </a:schemeClr>
                            </a:solidFill>
                            <a:latin typeface="Cambria Math" panose="02040503050406030204" pitchFamily="18" charset="0"/>
                          </a:rPr>
                          <m:t> </m:t>
                        </m:r>
                        <m:r>
                          <a:rPr lang="ar-SA" sz="2000">
                            <a:solidFill>
                              <a:schemeClr val="accent6">
                                <a:lumMod val="75000"/>
                              </a:schemeClr>
                            </a:solidFill>
                            <a:latin typeface="Cambria Math" panose="02040503050406030204" pitchFamily="18" charset="0"/>
                          </a:rPr>
                          <m:t>هامش</m:t>
                        </m:r>
                        <m:r>
                          <a:rPr lang="ar-SA" sz="2000">
                            <a:solidFill>
                              <a:schemeClr val="accent6">
                                <a:lumMod val="75000"/>
                              </a:schemeClr>
                            </a:solidFill>
                            <a:latin typeface="Cambria Math" panose="02040503050406030204" pitchFamily="18" charset="0"/>
                          </a:rPr>
                          <m:t> </m:t>
                        </m:r>
                      </m:num>
                      <m:den>
                        <m:d>
                          <m:dPr>
                            <m:ctrlPr>
                              <a:rPr lang="en-US" sz="2000" b="1" i="1">
                                <a:solidFill>
                                  <a:schemeClr val="accent6">
                                    <a:lumMod val="75000"/>
                                  </a:schemeClr>
                                </a:solidFill>
                                <a:latin typeface="Cambria Math" panose="02040503050406030204" pitchFamily="18" charset="0"/>
                              </a:rPr>
                            </m:ctrlPr>
                          </m:dPr>
                          <m:e>
                            <m:r>
                              <a:rPr lang="ar-SA" sz="2000">
                                <a:solidFill>
                                  <a:schemeClr val="accent6">
                                    <a:lumMod val="75000"/>
                                  </a:schemeClr>
                                </a:solidFill>
                                <a:latin typeface="Cambria Math" panose="02040503050406030204" pitchFamily="18" charset="0"/>
                              </a:rPr>
                              <m:t>بالمبالغ</m:t>
                            </m:r>
                          </m:e>
                        </m:d>
                        <m:r>
                          <a:rPr lang="en-US" sz="2000" b="1">
                            <a:solidFill>
                              <a:schemeClr val="accent6">
                                <a:lumMod val="75000"/>
                              </a:schemeClr>
                            </a:solidFill>
                            <a:latin typeface="Cambria Math" panose="02040503050406030204" pitchFamily="18" charset="0"/>
                          </a:rPr>
                          <m:t> </m:t>
                        </m:r>
                        <m:r>
                          <a:rPr lang="ar-SA" sz="2000">
                            <a:solidFill>
                              <a:schemeClr val="accent6">
                                <a:lumMod val="75000"/>
                              </a:schemeClr>
                            </a:solidFill>
                            <a:latin typeface="Cambria Math" panose="02040503050406030204" pitchFamily="18" charset="0"/>
                          </a:rPr>
                          <m:t>المبيعات</m:t>
                        </m:r>
                        <m:r>
                          <a:rPr lang="ar-SA" sz="2000">
                            <a:solidFill>
                              <a:schemeClr val="accent6">
                                <a:lumMod val="75000"/>
                              </a:schemeClr>
                            </a:solidFill>
                            <a:latin typeface="Cambria Math" panose="02040503050406030204" pitchFamily="18" charset="0"/>
                          </a:rPr>
                          <m:t> </m:t>
                        </m:r>
                        <m:r>
                          <a:rPr lang="ar-SA" sz="2000">
                            <a:solidFill>
                              <a:schemeClr val="accent6">
                                <a:lumMod val="75000"/>
                              </a:schemeClr>
                            </a:solidFill>
                            <a:latin typeface="Cambria Math" panose="02040503050406030204" pitchFamily="18" charset="0"/>
                          </a:rPr>
                          <m:t>حجم</m:t>
                        </m:r>
                      </m:den>
                    </m:f>
                  </m:oMath>
                </a14:m>
                <a:r>
                  <a:rPr lang="ar-IQ" sz="2000" b="1" dirty="0">
                    <a:solidFill>
                      <a:schemeClr val="accent6">
                        <a:lumMod val="75000"/>
                      </a:schemeClr>
                    </a:solidFill>
                  </a:rPr>
                  <a:t>  × 100  </a:t>
                </a:r>
                <a:endParaRPr lang="en-US" sz="2000" dirty="0">
                  <a:solidFill>
                    <a:schemeClr val="accent6">
                      <a:lumMod val="75000"/>
                    </a:schemeClr>
                  </a:solidFill>
                </a:endParaRPr>
              </a:p>
              <a:p>
                <a:pPr algn="r" rtl="1"/>
                <a:r>
                  <a:rPr lang="ar-IQ" sz="2000" b="1" dirty="0">
                    <a:solidFill>
                      <a:schemeClr val="accent6">
                        <a:lumMod val="75000"/>
                      </a:schemeClr>
                    </a:solidFill>
                  </a:rPr>
                  <a:t>                   = </a:t>
                </a:r>
                <a14:m>
                  <m:oMath xmlns:m="http://schemas.openxmlformats.org/officeDocument/2006/math">
                    <m:f>
                      <m:fPr>
                        <m:ctrlPr>
                          <a:rPr lang="en-US" sz="2000" b="1" i="1">
                            <a:solidFill>
                              <a:schemeClr val="accent6">
                                <a:lumMod val="75000"/>
                              </a:schemeClr>
                            </a:solidFill>
                            <a:latin typeface="Cambria Math" panose="02040503050406030204" pitchFamily="18" charset="0"/>
                          </a:rPr>
                        </m:ctrlPr>
                      </m:fPr>
                      <m:num>
                        <m:r>
                          <a:rPr lang="en-US" sz="2000" b="1" i="1">
                            <a:solidFill>
                              <a:schemeClr val="accent6">
                                <a:lumMod val="75000"/>
                              </a:schemeClr>
                            </a:solidFill>
                            <a:latin typeface="Cambria Math" panose="02040503050406030204" pitchFamily="18" charset="0"/>
                          </a:rPr>
                          <m:t>𝟐𝟎𝟎𝟎𝟎𝟎</m:t>
                        </m:r>
                        <m:r>
                          <a:rPr lang="en-US" sz="2000">
                            <a:solidFill>
                              <a:schemeClr val="accent6">
                                <a:lumMod val="75000"/>
                              </a:schemeClr>
                            </a:solidFill>
                            <a:latin typeface="Cambria Math" panose="02040503050406030204" pitchFamily="18" charset="0"/>
                          </a:rPr>
                          <m:t> </m:t>
                        </m:r>
                      </m:num>
                      <m:den>
                        <m:r>
                          <a:rPr lang="en-US" sz="2000" b="1" i="1">
                            <a:solidFill>
                              <a:schemeClr val="accent6">
                                <a:lumMod val="75000"/>
                              </a:schemeClr>
                            </a:solidFill>
                            <a:latin typeface="Cambria Math" panose="02040503050406030204" pitchFamily="18" charset="0"/>
                          </a:rPr>
                          <m:t>𝟒𝟎𝟎𝟎𝟎𝟎</m:t>
                        </m:r>
                      </m:den>
                    </m:f>
                  </m:oMath>
                </a14:m>
                <a:r>
                  <a:rPr lang="ar-IQ" sz="2000" b="1" dirty="0">
                    <a:solidFill>
                      <a:schemeClr val="accent6">
                        <a:lumMod val="75000"/>
                      </a:schemeClr>
                    </a:solidFill>
                  </a:rPr>
                  <a:t>  × 100 = 50% </a:t>
                </a:r>
                <a:endParaRPr lang="en-US" sz="2000" dirty="0">
                  <a:solidFill>
                    <a:schemeClr val="accent6">
                      <a:lumMod val="75000"/>
                    </a:schemeClr>
                  </a:solidFill>
                </a:endParaRPr>
              </a:p>
              <a:p>
                <a:pPr algn="r"/>
                <a:endParaRPr lang="en-US" sz="2000" dirty="0">
                  <a:solidFill>
                    <a:schemeClr val="accent6">
                      <a:lumMod val="75000"/>
                    </a:schemeClr>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154954" y="2276475"/>
                <a:ext cx="10589371" cy="4371975"/>
              </a:xfrm>
              <a:blipFill>
                <a:blip r:embed="rId2"/>
                <a:stretch>
                  <a:fillRect t="-696" r="-288"/>
                </a:stretch>
              </a:blipFill>
            </p:spPr>
            <p:txBody>
              <a:bodyPr/>
              <a:lstStyle/>
              <a:p>
                <a:r>
                  <a:rPr lang="en-US">
                    <a:noFill/>
                  </a:rPr>
                  <a:t> </a:t>
                </a:r>
              </a:p>
            </p:txBody>
          </p:sp>
        </mc:Fallback>
      </mc:AlternateContent>
    </p:spTree>
    <p:extLst>
      <p:ext uri="{BB962C8B-B14F-4D97-AF65-F5344CB8AC3E}">
        <p14:creationId xmlns:p14="http://schemas.microsoft.com/office/powerpoint/2010/main" val="422283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71879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076" y="992718"/>
            <a:ext cx="8761413" cy="559857"/>
          </a:xfrm>
        </p:spPr>
        <p:txBody>
          <a:bodyPr/>
          <a:lstStyle/>
          <a:p>
            <a:pPr algn="r" rtl="1"/>
            <a:r>
              <a:rPr lang="ar-IQ" b="1" dirty="0"/>
              <a:t>بعض المواضيع ذات العلاقة بتحليل التعادل :</a:t>
            </a:r>
            <a:br>
              <a:rPr lang="en-US" dirty="0"/>
            </a:b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09600" y="2362200"/>
                <a:ext cx="10820400" cy="3971925"/>
              </a:xfrm>
            </p:spPr>
            <p:txBody>
              <a:bodyPr>
                <a:noAutofit/>
              </a:bodyPr>
              <a:lstStyle/>
              <a:p>
                <a:pPr algn="r" rtl="1"/>
                <a:r>
                  <a:rPr lang="ar-IQ" sz="2000" b="1" dirty="0"/>
                  <a:t>هناك عدة مواضيع ذات العلاقة بموضوع تحليل التعادل والتي يمكن ان يكون لها تأثير على القرارات الادارية المرتبطة بعلاقة الكلفة، الحجم، الربح وهذه المواضيع هي: </a:t>
                </a:r>
                <a:endParaRPr lang="en-US" sz="2000" dirty="0"/>
              </a:p>
              <a:p>
                <a:pPr marL="0" indent="0" algn="r" rtl="1">
                  <a:buNone/>
                </a:pPr>
                <a:r>
                  <a:rPr lang="ar-IQ" sz="2400" b="1" dirty="0">
                    <a:solidFill>
                      <a:schemeClr val="accent1">
                        <a:lumMod val="75000"/>
                      </a:schemeClr>
                    </a:solidFill>
                  </a:rPr>
                  <a:t>1. الربح المستهدف: </a:t>
                </a:r>
                <a:endParaRPr lang="en-US" sz="2400" dirty="0">
                  <a:solidFill>
                    <a:schemeClr val="accent1">
                      <a:lumMod val="75000"/>
                    </a:schemeClr>
                  </a:solidFill>
                </a:endParaRPr>
              </a:p>
              <a:p>
                <a:pPr marL="0" indent="0" algn="r" rtl="1">
                  <a:buNone/>
                </a:pPr>
                <a:r>
                  <a:rPr lang="en-US" sz="2000" b="1" dirty="0"/>
                  <a:t>	</a:t>
                </a:r>
                <a:r>
                  <a:rPr lang="ar-IQ" sz="2000" b="1" dirty="0">
                    <a:solidFill>
                      <a:srgbClr val="7030A0"/>
                    </a:solidFill>
                  </a:rPr>
                  <a:t>تستهدف بعض المشاريع في بداية حياة المشروع او خلال تحقيق مستويات من النشاط لغرض تحقيق ربح مستهدف معين ولغرض تحديد مستويات النشاط بالوحدات او المبالغ التي تحقق ربح مستهدف معين من خلال اعادة صياغة معادلة التعادل بحيث تتضمن الربح المستهدف وكما يلي:</a:t>
                </a:r>
                <a:endParaRPr lang="en-US" sz="2000" dirty="0">
                  <a:solidFill>
                    <a:srgbClr val="7030A0"/>
                  </a:solidFill>
                </a:endParaRPr>
              </a:p>
              <a:p>
                <a:pPr algn="r" rtl="1"/>
                <a:r>
                  <a:rPr lang="ar-IQ" sz="2000" b="1" dirty="0"/>
                  <a:t>مستوى النشاط لتحقيق ربح مستهدف معين بالوحدات= </a:t>
                </a:r>
                <a14:m>
                  <m:oMath xmlns:m="http://schemas.openxmlformats.org/officeDocument/2006/math">
                    <m:f>
                      <m:fPr>
                        <m:ctrlPr>
                          <a:rPr lang="en-US" sz="2000" b="1" i="1" smtClean="0">
                            <a:solidFill>
                              <a:schemeClr val="accent1">
                                <a:lumMod val="75000"/>
                              </a:schemeClr>
                            </a:solidFill>
                            <a:latin typeface="Cambria Math" panose="02040503050406030204" pitchFamily="18" charset="0"/>
                          </a:rPr>
                        </m:ctrlPr>
                      </m:fPr>
                      <m:num>
                        <m:r>
                          <a:rPr lang="ar-SA" sz="2000">
                            <a:solidFill>
                              <a:schemeClr val="accent1">
                                <a:lumMod val="75000"/>
                              </a:schemeClr>
                            </a:solidFill>
                            <a:latin typeface="Cambria Math" panose="02040503050406030204" pitchFamily="18" charset="0"/>
                          </a:rPr>
                          <m:t>المستهدف</m:t>
                        </m:r>
                        <m:r>
                          <a:rPr lang="ar-SA" sz="2000">
                            <a:solidFill>
                              <a:schemeClr val="accent1">
                                <a:lumMod val="75000"/>
                              </a:schemeClr>
                            </a:solidFill>
                            <a:latin typeface="Cambria Math" panose="02040503050406030204" pitchFamily="18" charset="0"/>
                          </a:rPr>
                          <m:t> </m:t>
                        </m:r>
                        <m:r>
                          <a:rPr lang="ar-SA" sz="2000">
                            <a:solidFill>
                              <a:schemeClr val="accent1">
                                <a:lumMod val="75000"/>
                              </a:schemeClr>
                            </a:solidFill>
                            <a:latin typeface="Cambria Math" panose="02040503050406030204" pitchFamily="18" charset="0"/>
                          </a:rPr>
                          <m:t>الربح</m:t>
                        </m:r>
                        <m:r>
                          <a:rPr lang="en-US" sz="2000" b="1">
                            <a:solidFill>
                              <a:schemeClr val="accent1">
                                <a:lumMod val="75000"/>
                              </a:schemeClr>
                            </a:solidFill>
                            <a:latin typeface="Cambria Math" panose="02040503050406030204" pitchFamily="18" charset="0"/>
                          </a:rPr>
                          <m:t> + </m:t>
                        </m:r>
                        <m:r>
                          <a:rPr lang="ar-SA" sz="2000">
                            <a:solidFill>
                              <a:schemeClr val="accent1">
                                <a:lumMod val="75000"/>
                              </a:schemeClr>
                            </a:solidFill>
                            <a:latin typeface="Cambria Math" panose="02040503050406030204" pitchFamily="18" charset="0"/>
                          </a:rPr>
                          <m:t>الثابتة</m:t>
                        </m:r>
                        <m:r>
                          <a:rPr lang="ar-SA" sz="2000">
                            <a:solidFill>
                              <a:schemeClr val="accent1">
                                <a:lumMod val="75000"/>
                              </a:schemeClr>
                            </a:solidFill>
                            <a:latin typeface="Cambria Math" panose="02040503050406030204" pitchFamily="18" charset="0"/>
                          </a:rPr>
                          <m:t> </m:t>
                        </m:r>
                        <m:r>
                          <a:rPr lang="ar-SA" sz="2000">
                            <a:solidFill>
                              <a:schemeClr val="accent1">
                                <a:lumMod val="75000"/>
                              </a:schemeClr>
                            </a:solidFill>
                            <a:latin typeface="Cambria Math" panose="02040503050406030204" pitchFamily="18" charset="0"/>
                          </a:rPr>
                          <m:t>التكاليف</m:t>
                        </m:r>
                        <m:r>
                          <a:rPr lang="ar-SA" sz="2000">
                            <a:solidFill>
                              <a:schemeClr val="accent1">
                                <a:lumMod val="75000"/>
                              </a:schemeClr>
                            </a:solidFill>
                            <a:latin typeface="Cambria Math" panose="02040503050406030204" pitchFamily="18" charset="0"/>
                          </a:rPr>
                          <m:t> </m:t>
                        </m:r>
                      </m:num>
                      <m:den>
                        <m:r>
                          <a:rPr lang="ar-SA" sz="2000">
                            <a:solidFill>
                              <a:schemeClr val="accent1">
                                <a:lumMod val="75000"/>
                              </a:schemeClr>
                            </a:solidFill>
                            <a:latin typeface="Cambria Math" panose="02040503050406030204" pitchFamily="18" charset="0"/>
                          </a:rPr>
                          <m:t>المساهمة</m:t>
                        </m:r>
                        <m:r>
                          <a:rPr lang="ar-SA" sz="2000">
                            <a:solidFill>
                              <a:schemeClr val="accent1">
                                <a:lumMod val="75000"/>
                              </a:schemeClr>
                            </a:solidFill>
                            <a:latin typeface="Cambria Math" panose="02040503050406030204" pitchFamily="18" charset="0"/>
                          </a:rPr>
                          <m:t> </m:t>
                        </m:r>
                        <m:r>
                          <a:rPr lang="ar-SA" sz="2000">
                            <a:solidFill>
                              <a:schemeClr val="accent1">
                                <a:lumMod val="75000"/>
                              </a:schemeClr>
                            </a:solidFill>
                            <a:latin typeface="Cambria Math" panose="02040503050406030204" pitchFamily="18" charset="0"/>
                          </a:rPr>
                          <m:t>عائد</m:t>
                        </m:r>
                        <m:r>
                          <a:rPr lang="ar-SA" sz="2000">
                            <a:solidFill>
                              <a:schemeClr val="accent1">
                                <a:lumMod val="75000"/>
                              </a:schemeClr>
                            </a:solidFill>
                            <a:latin typeface="Cambria Math" panose="02040503050406030204" pitchFamily="18" charset="0"/>
                          </a:rPr>
                          <m:t> </m:t>
                        </m:r>
                      </m:den>
                    </m:f>
                  </m:oMath>
                </a14:m>
                <a:r>
                  <a:rPr lang="en-US" sz="2000" b="1" dirty="0">
                    <a:solidFill>
                      <a:schemeClr val="accent1">
                        <a:lumMod val="75000"/>
                      </a:schemeClr>
                    </a:solidFill>
                  </a:rPr>
                  <a:t> </a:t>
                </a:r>
                <a:endParaRPr lang="en-US" sz="2000" dirty="0">
                  <a:solidFill>
                    <a:schemeClr val="accent1">
                      <a:lumMod val="75000"/>
                    </a:schemeClr>
                  </a:solidFill>
                </a:endParaRPr>
              </a:p>
              <a:p>
                <a:pPr algn="r" rtl="1"/>
                <a:r>
                  <a:rPr lang="ar-IQ" sz="2000" b="1" dirty="0"/>
                  <a:t>مستوى النشاط لتحقيق ربح مستهدف معين بالمبالغ = </a:t>
                </a:r>
                <a14:m>
                  <m:oMath xmlns:m="http://schemas.openxmlformats.org/officeDocument/2006/math">
                    <m:f>
                      <m:fPr>
                        <m:ctrlPr>
                          <a:rPr lang="en-US" sz="2000" b="1" i="1" smtClean="0">
                            <a:solidFill>
                              <a:schemeClr val="accent5">
                                <a:lumMod val="75000"/>
                              </a:schemeClr>
                            </a:solidFill>
                            <a:latin typeface="Cambria Math" panose="02040503050406030204" pitchFamily="18" charset="0"/>
                          </a:rPr>
                        </m:ctrlPr>
                      </m:fPr>
                      <m:num>
                        <m:r>
                          <a:rPr lang="ar-SA" sz="2000">
                            <a:solidFill>
                              <a:schemeClr val="accent5">
                                <a:lumMod val="75000"/>
                              </a:schemeClr>
                            </a:solidFill>
                            <a:latin typeface="Cambria Math" panose="02040503050406030204" pitchFamily="18" charset="0"/>
                          </a:rPr>
                          <m:t>المستهدف</m:t>
                        </m:r>
                        <m:r>
                          <a:rPr lang="ar-SA" sz="2000">
                            <a:solidFill>
                              <a:schemeClr val="accent5">
                                <a:lumMod val="75000"/>
                              </a:schemeClr>
                            </a:solidFill>
                            <a:latin typeface="Cambria Math" panose="02040503050406030204" pitchFamily="18" charset="0"/>
                          </a:rPr>
                          <m:t> </m:t>
                        </m:r>
                        <m:r>
                          <a:rPr lang="ar-SA" sz="2000">
                            <a:solidFill>
                              <a:schemeClr val="accent5">
                                <a:lumMod val="75000"/>
                              </a:schemeClr>
                            </a:solidFill>
                            <a:latin typeface="Cambria Math" panose="02040503050406030204" pitchFamily="18" charset="0"/>
                          </a:rPr>
                          <m:t>الربح</m:t>
                        </m:r>
                        <m:r>
                          <a:rPr lang="en-US" sz="2000" b="1">
                            <a:solidFill>
                              <a:schemeClr val="accent5">
                                <a:lumMod val="75000"/>
                              </a:schemeClr>
                            </a:solidFill>
                            <a:latin typeface="Cambria Math" panose="02040503050406030204" pitchFamily="18" charset="0"/>
                          </a:rPr>
                          <m:t> + </m:t>
                        </m:r>
                        <m:r>
                          <a:rPr lang="ar-SA" sz="2000">
                            <a:solidFill>
                              <a:schemeClr val="accent5">
                                <a:lumMod val="75000"/>
                              </a:schemeClr>
                            </a:solidFill>
                            <a:latin typeface="Cambria Math" panose="02040503050406030204" pitchFamily="18" charset="0"/>
                          </a:rPr>
                          <m:t>الثابتة</m:t>
                        </m:r>
                        <m:r>
                          <a:rPr lang="ar-SA" sz="2000">
                            <a:solidFill>
                              <a:schemeClr val="accent5">
                                <a:lumMod val="75000"/>
                              </a:schemeClr>
                            </a:solidFill>
                            <a:latin typeface="Cambria Math" panose="02040503050406030204" pitchFamily="18" charset="0"/>
                          </a:rPr>
                          <m:t> </m:t>
                        </m:r>
                        <m:r>
                          <a:rPr lang="ar-SA" sz="2000">
                            <a:solidFill>
                              <a:schemeClr val="accent5">
                                <a:lumMod val="75000"/>
                              </a:schemeClr>
                            </a:solidFill>
                            <a:latin typeface="Cambria Math" panose="02040503050406030204" pitchFamily="18" charset="0"/>
                          </a:rPr>
                          <m:t>التكاليف</m:t>
                        </m:r>
                        <m:r>
                          <a:rPr lang="ar-SA" sz="2000">
                            <a:solidFill>
                              <a:schemeClr val="accent5">
                                <a:lumMod val="75000"/>
                              </a:schemeClr>
                            </a:solidFill>
                            <a:latin typeface="Cambria Math" panose="02040503050406030204" pitchFamily="18" charset="0"/>
                          </a:rPr>
                          <m:t> </m:t>
                        </m:r>
                      </m:num>
                      <m:den>
                        <m:r>
                          <a:rPr lang="ar-SA" sz="2000">
                            <a:solidFill>
                              <a:schemeClr val="accent5">
                                <a:lumMod val="75000"/>
                              </a:schemeClr>
                            </a:solidFill>
                            <a:latin typeface="Cambria Math" panose="02040503050406030204" pitchFamily="18" charset="0"/>
                          </a:rPr>
                          <m:t>عائدالمساهمة</m:t>
                        </m:r>
                        <m:r>
                          <a:rPr lang="ar-SA" sz="2000" b="1">
                            <a:solidFill>
                              <a:schemeClr val="accent5">
                                <a:lumMod val="75000"/>
                              </a:schemeClr>
                            </a:solidFill>
                            <a:latin typeface="Cambria Math" panose="02040503050406030204" pitchFamily="18" charset="0"/>
                          </a:rPr>
                          <m:t> </m:t>
                        </m:r>
                        <m:r>
                          <a:rPr lang="ar-SA" sz="2000">
                            <a:solidFill>
                              <a:schemeClr val="accent5">
                                <a:lumMod val="75000"/>
                              </a:schemeClr>
                            </a:solidFill>
                            <a:latin typeface="Cambria Math" panose="02040503050406030204" pitchFamily="18" charset="0"/>
                          </a:rPr>
                          <m:t>نسبة</m:t>
                        </m:r>
                        <m:r>
                          <a:rPr lang="ar-SA" sz="2000" b="1">
                            <a:solidFill>
                              <a:schemeClr val="accent5">
                                <a:lumMod val="75000"/>
                              </a:schemeClr>
                            </a:solidFill>
                            <a:latin typeface="Cambria Math" panose="02040503050406030204" pitchFamily="18" charset="0"/>
                          </a:rPr>
                          <m:t> </m:t>
                        </m:r>
                      </m:den>
                    </m:f>
                  </m:oMath>
                </a14:m>
                <a:r>
                  <a:rPr lang="en-US" sz="2000" b="1" dirty="0">
                    <a:solidFill>
                      <a:schemeClr val="accent5">
                        <a:lumMod val="75000"/>
                      </a:schemeClr>
                    </a:solidFill>
                  </a:rPr>
                  <a:t> </a:t>
                </a:r>
                <a:endParaRPr lang="en-US" sz="2000" dirty="0">
                  <a:solidFill>
                    <a:schemeClr val="accent5">
                      <a:lumMod val="75000"/>
                    </a:schemeClr>
                  </a:solidFill>
                </a:endParaRPr>
              </a:p>
              <a:p>
                <a:pPr algn="r" rtl="1"/>
                <a:endParaRPr lang="en-US" sz="20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09600" y="2362200"/>
                <a:ext cx="10820400" cy="3971925"/>
              </a:xfrm>
              <a:blipFill>
                <a:blip r:embed="rId2"/>
                <a:stretch>
                  <a:fillRect t="-768" r="-901"/>
                </a:stretch>
              </a:blipFill>
            </p:spPr>
            <p:txBody>
              <a:bodyPr/>
              <a:lstStyle/>
              <a:p>
                <a:r>
                  <a:rPr lang="en-US">
                    <a:noFill/>
                  </a:rPr>
                  <a:t> </a:t>
                </a:r>
              </a:p>
            </p:txBody>
          </p:sp>
        </mc:Fallback>
      </mc:AlternateContent>
    </p:spTree>
    <p:extLst>
      <p:ext uri="{BB962C8B-B14F-4D97-AF65-F5344CB8AC3E}">
        <p14:creationId xmlns:p14="http://schemas.microsoft.com/office/powerpoint/2010/main" val="88904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265396" cy="706964"/>
          </a:xfrm>
        </p:spPr>
        <p:txBody>
          <a:bodyPr/>
          <a:lstStyle/>
          <a:p>
            <a:pPr algn="r" rtl="1"/>
            <a:r>
              <a:rPr lang="ar-IQ" sz="4800" b="1" dirty="0">
                <a:effectLst>
                  <a:outerShdw blurRad="38100" dist="38100" dir="2700000" algn="tl">
                    <a:srgbClr val="000000">
                      <a:alpha val="43137"/>
                    </a:srgbClr>
                  </a:outerShdw>
                </a:effectLst>
              </a:rPr>
              <a:t>مثال:</a:t>
            </a:r>
            <a:endParaRPr lang="en-US" sz="48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154954" y="2603499"/>
            <a:ext cx="10198846" cy="3540125"/>
          </a:xfrm>
        </p:spPr>
        <p:txBody>
          <a:bodyPr>
            <a:noAutofit/>
          </a:bodyPr>
          <a:lstStyle/>
          <a:p>
            <a:pPr algn="just" rtl="1">
              <a:lnSpc>
                <a:spcPct val="200000"/>
              </a:lnSpc>
            </a:pPr>
            <a:r>
              <a:rPr lang="ar-IQ" sz="2800" b="1" dirty="0">
                <a:solidFill>
                  <a:srgbClr val="7030A0"/>
                </a:solidFill>
              </a:rPr>
              <a:t>اذا علمت ان سعر البيع لمنتج معين (1000) دينار للوحدة الواحدة، والكلفة المتغيرة(700) دينار للوحدة الواحدة، والتكاليف الثابتة للفترة(110,000) دينار، ومستوى النشاط الحالي (500) وحدة ، فما هو مستوى النشاط اذا كانت الشركة ترغب بتحقيق ربح قدره 55,000 دينار.</a:t>
            </a:r>
            <a:endParaRPr lang="en-US" sz="2800" dirty="0">
              <a:solidFill>
                <a:srgbClr val="7030A0"/>
              </a:solidFill>
            </a:endParaRPr>
          </a:p>
          <a:p>
            <a:pPr marL="0" indent="0" algn="just" rtl="1">
              <a:lnSpc>
                <a:spcPct val="200000"/>
              </a:lnSpc>
              <a:buNone/>
            </a:pPr>
            <a:endParaRPr lang="en-US" sz="2800" dirty="0">
              <a:solidFill>
                <a:srgbClr val="7030A0"/>
              </a:solidFill>
            </a:endParaRPr>
          </a:p>
        </p:txBody>
      </p:sp>
    </p:spTree>
    <p:extLst>
      <p:ext uri="{BB962C8B-B14F-4D97-AF65-F5344CB8AC3E}">
        <p14:creationId xmlns:p14="http://schemas.microsoft.com/office/powerpoint/2010/main" val="2326811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811743"/>
            <a:ext cx="9170146" cy="706964"/>
          </a:xfrm>
        </p:spPr>
        <p:txBody>
          <a:bodyPr/>
          <a:lstStyle/>
          <a:p>
            <a:pPr algn="r" rtl="1"/>
            <a:r>
              <a:rPr lang="ar-IQ" sz="4400" b="1" dirty="0">
                <a:effectLst>
                  <a:outerShdw blurRad="38100" dist="38100" dir="2700000" algn="tl">
                    <a:srgbClr val="000000">
                      <a:alpha val="43137"/>
                    </a:srgbClr>
                  </a:outerShdw>
                </a:effectLst>
              </a:rPr>
              <a:t>الحـــل: </a:t>
            </a:r>
            <a:endParaRPr lang="en-US" sz="4400" b="1" dirty="0">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154954" y="2603500"/>
                <a:ext cx="10189321" cy="3492500"/>
              </a:xfrm>
            </p:spPr>
            <p:txBody>
              <a:bodyPr>
                <a:noAutofit/>
              </a:bodyPr>
              <a:lstStyle/>
              <a:p>
                <a:pPr algn="ctr" rtl="1"/>
                <a:r>
                  <a:rPr lang="ar-IQ" sz="2400" dirty="0">
                    <a:solidFill>
                      <a:schemeClr val="accent5">
                        <a:lumMod val="75000"/>
                      </a:schemeClr>
                    </a:solidFill>
                    <a:effectLst>
                      <a:outerShdw blurRad="38100" dist="38100" dir="2700000" algn="tl">
                        <a:srgbClr val="000000">
                          <a:alpha val="43137"/>
                        </a:srgbClr>
                      </a:outerShdw>
                    </a:effectLst>
                  </a:rPr>
                  <a:t>مستوى النشاط لتحقيق ربح مستهدف معين بالوحدات = </a:t>
                </a:r>
                <a14:m>
                  <m:oMath xmlns:m="http://schemas.openxmlformats.org/officeDocument/2006/math">
                    <m:f>
                      <m:fPr>
                        <m:ctrlPr>
                          <a:rPr lang="en-US" sz="2400" i="1">
                            <a:solidFill>
                              <a:schemeClr val="accent5">
                                <a:lumMod val="75000"/>
                              </a:schemeClr>
                            </a:solidFill>
                            <a:effectLst>
                              <a:outerShdw blurRad="38100" dist="38100" dir="2700000" algn="tl">
                                <a:srgbClr val="000000">
                                  <a:alpha val="43137"/>
                                </a:srgbClr>
                              </a:outerShdw>
                            </a:effectLst>
                            <a:latin typeface="Cambria Math" panose="02040503050406030204" pitchFamily="18" charset="0"/>
                          </a:rPr>
                        </m:ctrlPr>
                      </m:fPr>
                      <m:num>
                        <m:r>
                          <a:rPr lang="ar-SA" sz="2400" b="0">
                            <a:solidFill>
                              <a:schemeClr val="accent5">
                                <a:lumMod val="75000"/>
                              </a:schemeClr>
                            </a:solidFill>
                            <a:effectLst>
                              <a:outerShdw blurRad="38100" dist="38100" dir="2700000" algn="tl">
                                <a:srgbClr val="000000">
                                  <a:alpha val="43137"/>
                                </a:srgbClr>
                              </a:outerShdw>
                            </a:effectLst>
                            <a:latin typeface="Cambria Math" panose="02040503050406030204" pitchFamily="18" charset="0"/>
                          </a:rPr>
                          <m:t>المستهدف</m:t>
                        </m:r>
                        <m:r>
                          <a:rPr lang="ar-SA" sz="2400" b="0">
                            <a:solidFill>
                              <a:schemeClr val="accent5">
                                <a:lumMod val="75000"/>
                              </a:schemeClr>
                            </a:solidFill>
                            <a:effectLst>
                              <a:outerShdw blurRad="38100" dist="38100" dir="2700000" algn="tl">
                                <a:srgbClr val="000000">
                                  <a:alpha val="43137"/>
                                </a:srgbClr>
                              </a:outerShdw>
                            </a:effectLst>
                            <a:latin typeface="Cambria Math" panose="02040503050406030204" pitchFamily="18" charset="0"/>
                          </a:rPr>
                          <m:t> </m:t>
                        </m:r>
                        <m:r>
                          <a:rPr lang="ar-SA" sz="2400" b="0">
                            <a:solidFill>
                              <a:schemeClr val="accent5">
                                <a:lumMod val="75000"/>
                              </a:schemeClr>
                            </a:solidFill>
                            <a:effectLst>
                              <a:outerShdw blurRad="38100" dist="38100" dir="2700000" algn="tl">
                                <a:srgbClr val="000000">
                                  <a:alpha val="43137"/>
                                </a:srgbClr>
                              </a:outerShdw>
                            </a:effectLst>
                            <a:latin typeface="Cambria Math" panose="02040503050406030204" pitchFamily="18" charset="0"/>
                          </a:rPr>
                          <m:t>الربح</m:t>
                        </m:r>
                        <m:r>
                          <a:rPr lang="en-US" sz="2400" b="0">
                            <a:solidFill>
                              <a:schemeClr val="accent5">
                                <a:lumMod val="75000"/>
                              </a:schemeClr>
                            </a:solidFill>
                            <a:effectLst>
                              <a:outerShdw blurRad="38100" dist="38100" dir="2700000" algn="tl">
                                <a:srgbClr val="000000">
                                  <a:alpha val="43137"/>
                                </a:srgbClr>
                              </a:outerShdw>
                            </a:effectLst>
                            <a:latin typeface="Cambria Math" panose="02040503050406030204" pitchFamily="18" charset="0"/>
                          </a:rPr>
                          <m:t> + </m:t>
                        </m:r>
                        <m:r>
                          <a:rPr lang="ar-SA" sz="2400" b="0">
                            <a:solidFill>
                              <a:schemeClr val="accent5">
                                <a:lumMod val="75000"/>
                              </a:schemeClr>
                            </a:solidFill>
                            <a:effectLst>
                              <a:outerShdw blurRad="38100" dist="38100" dir="2700000" algn="tl">
                                <a:srgbClr val="000000">
                                  <a:alpha val="43137"/>
                                </a:srgbClr>
                              </a:outerShdw>
                            </a:effectLst>
                            <a:latin typeface="Cambria Math" panose="02040503050406030204" pitchFamily="18" charset="0"/>
                          </a:rPr>
                          <m:t>الثابتة</m:t>
                        </m:r>
                        <m:r>
                          <a:rPr lang="ar-SA" sz="2400" b="0">
                            <a:solidFill>
                              <a:schemeClr val="accent5">
                                <a:lumMod val="75000"/>
                              </a:schemeClr>
                            </a:solidFill>
                            <a:effectLst>
                              <a:outerShdw blurRad="38100" dist="38100" dir="2700000" algn="tl">
                                <a:srgbClr val="000000">
                                  <a:alpha val="43137"/>
                                </a:srgbClr>
                              </a:outerShdw>
                            </a:effectLst>
                            <a:latin typeface="Cambria Math" panose="02040503050406030204" pitchFamily="18" charset="0"/>
                          </a:rPr>
                          <m:t> </m:t>
                        </m:r>
                        <m:r>
                          <a:rPr lang="ar-SA" sz="2400" b="0">
                            <a:solidFill>
                              <a:schemeClr val="accent5">
                                <a:lumMod val="75000"/>
                              </a:schemeClr>
                            </a:solidFill>
                            <a:effectLst>
                              <a:outerShdw blurRad="38100" dist="38100" dir="2700000" algn="tl">
                                <a:srgbClr val="000000">
                                  <a:alpha val="43137"/>
                                </a:srgbClr>
                              </a:outerShdw>
                            </a:effectLst>
                            <a:latin typeface="Cambria Math" panose="02040503050406030204" pitchFamily="18" charset="0"/>
                          </a:rPr>
                          <m:t>التكاليف</m:t>
                        </m:r>
                        <m:r>
                          <a:rPr lang="ar-SA" sz="2400" b="0">
                            <a:solidFill>
                              <a:schemeClr val="accent5">
                                <a:lumMod val="75000"/>
                              </a:schemeClr>
                            </a:solidFill>
                            <a:effectLst>
                              <a:outerShdw blurRad="38100" dist="38100" dir="2700000" algn="tl">
                                <a:srgbClr val="000000">
                                  <a:alpha val="43137"/>
                                </a:srgbClr>
                              </a:outerShdw>
                            </a:effectLst>
                            <a:latin typeface="Cambria Math" panose="02040503050406030204" pitchFamily="18" charset="0"/>
                          </a:rPr>
                          <m:t> </m:t>
                        </m:r>
                      </m:num>
                      <m:den>
                        <m:r>
                          <a:rPr lang="ar-SA" sz="2400" b="0">
                            <a:solidFill>
                              <a:schemeClr val="accent5">
                                <a:lumMod val="75000"/>
                              </a:schemeClr>
                            </a:solidFill>
                            <a:effectLst>
                              <a:outerShdw blurRad="38100" dist="38100" dir="2700000" algn="tl">
                                <a:srgbClr val="000000">
                                  <a:alpha val="43137"/>
                                </a:srgbClr>
                              </a:outerShdw>
                            </a:effectLst>
                            <a:latin typeface="Cambria Math" panose="02040503050406030204" pitchFamily="18" charset="0"/>
                          </a:rPr>
                          <m:t>عائدالمساهمة</m:t>
                        </m:r>
                        <m:r>
                          <a:rPr lang="ar-SA" sz="2400" b="0">
                            <a:solidFill>
                              <a:schemeClr val="accent5">
                                <a:lumMod val="75000"/>
                              </a:schemeClr>
                            </a:solidFill>
                            <a:effectLst>
                              <a:outerShdw blurRad="38100" dist="38100" dir="2700000" algn="tl">
                                <a:srgbClr val="000000">
                                  <a:alpha val="43137"/>
                                </a:srgbClr>
                              </a:outerShdw>
                            </a:effectLst>
                            <a:latin typeface="Cambria Math" panose="02040503050406030204" pitchFamily="18" charset="0"/>
                          </a:rPr>
                          <m:t> </m:t>
                        </m:r>
                      </m:den>
                    </m:f>
                  </m:oMath>
                </a14:m>
                <a:r>
                  <a:rPr lang="ar-IQ" sz="2400" dirty="0">
                    <a:solidFill>
                      <a:schemeClr val="accent5">
                        <a:lumMod val="75000"/>
                      </a:schemeClr>
                    </a:solidFill>
                    <a:effectLst>
                      <a:outerShdw blurRad="38100" dist="38100" dir="2700000" algn="tl">
                        <a:srgbClr val="000000">
                          <a:alpha val="43137"/>
                        </a:srgbClr>
                      </a:outerShdw>
                    </a:effectLst>
                  </a:rPr>
                  <a:t>                                                               = </a:t>
                </a:r>
                <a14:m>
                  <m:oMath xmlns:m="http://schemas.openxmlformats.org/officeDocument/2006/math">
                    <m:f>
                      <m:fPr>
                        <m:ctrlPr>
                          <a:rPr lang="en-US" sz="2400" i="1">
                            <a:solidFill>
                              <a:schemeClr val="accent5">
                                <a:lumMod val="75000"/>
                              </a:schemeClr>
                            </a:solidFill>
                            <a:effectLst>
                              <a:outerShdw blurRad="38100" dist="38100" dir="2700000" algn="tl">
                                <a:srgbClr val="000000">
                                  <a:alpha val="43137"/>
                                </a:srgbClr>
                              </a:outerShdw>
                            </a:effectLst>
                            <a:latin typeface="Cambria Math" panose="02040503050406030204" pitchFamily="18" charset="0"/>
                          </a:rPr>
                        </m:ctrlPr>
                      </m:fPr>
                      <m:num>
                        <m:r>
                          <a:rPr lang="en-US" sz="2400" b="0" i="1">
                            <a:solidFill>
                              <a:schemeClr val="accent5">
                                <a:lumMod val="75000"/>
                              </a:schemeClr>
                            </a:solidFill>
                            <a:effectLst>
                              <a:outerShdw blurRad="38100" dist="38100" dir="2700000" algn="tl">
                                <a:srgbClr val="000000">
                                  <a:alpha val="43137"/>
                                </a:srgbClr>
                              </a:outerShdw>
                            </a:effectLst>
                            <a:latin typeface="Cambria Math" panose="02040503050406030204" pitchFamily="18" charset="0"/>
                          </a:rPr>
                          <m:t>55</m:t>
                        </m:r>
                        <m:r>
                          <a:rPr lang="en-US" sz="2400" b="0">
                            <a:solidFill>
                              <a:schemeClr val="accent5">
                                <a:lumMod val="75000"/>
                              </a:schemeClr>
                            </a:solidFill>
                            <a:effectLst>
                              <a:outerShdw blurRad="38100" dist="38100" dir="2700000" algn="tl">
                                <a:srgbClr val="000000">
                                  <a:alpha val="43137"/>
                                </a:srgbClr>
                              </a:outerShdw>
                            </a:effectLst>
                            <a:latin typeface="Cambria Math" panose="02040503050406030204" pitchFamily="18" charset="0"/>
                          </a:rPr>
                          <m:t>,</m:t>
                        </m:r>
                        <m:r>
                          <a:rPr lang="en-US" sz="2400" b="0" i="1">
                            <a:solidFill>
                              <a:schemeClr val="accent5">
                                <a:lumMod val="75000"/>
                              </a:schemeClr>
                            </a:solidFill>
                            <a:effectLst>
                              <a:outerShdw blurRad="38100" dist="38100" dir="2700000" algn="tl">
                                <a:srgbClr val="000000">
                                  <a:alpha val="43137"/>
                                </a:srgbClr>
                              </a:outerShdw>
                            </a:effectLst>
                            <a:latin typeface="Cambria Math" panose="02040503050406030204" pitchFamily="18" charset="0"/>
                          </a:rPr>
                          <m:t>000</m:t>
                        </m:r>
                        <m:r>
                          <a:rPr lang="en-US" sz="2400" b="0">
                            <a:solidFill>
                              <a:schemeClr val="accent5">
                                <a:lumMod val="75000"/>
                              </a:schemeClr>
                            </a:solidFill>
                            <a:effectLst>
                              <a:outerShdw blurRad="38100" dist="38100" dir="2700000" algn="tl">
                                <a:srgbClr val="000000">
                                  <a:alpha val="43137"/>
                                </a:srgbClr>
                              </a:outerShdw>
                            </a:effectLst>
                            <a:latin typeface="Cambria Math" panose="02040503050406030204" pitchFamily="18" charset="0"/>
                          </a:rPr>
                          <m:t> + </m:t>
                        </m:r>
                        <m:r>
                          <a:rPr lang="en-US" sz="2400" b="0" i="1">
                            <a:solidFill>
                              <a:schemeClr val="accent5">
                                <a:lumMod val="75000"/>
                              </a:schemeClr>
                            </a:solidFill>
                            <a:effectLst>
                              <a:outerShdw blurRad="38100" dist="38100" dir="2700000" algn="tl">
                                <a:srgbClr val="000000">
                                  <a:alpha val="43137"/>
                                </a:srgbClr>
                              </a:outerShdw>
                            </a:effectLst>
                            <a:latin typeface="Cambria Math" panose="02040503050406030204" pitchFamily="18" charset="0"/>
                          </a:rPr>
                          <m:t>110</m:t>
                        </m:r>
                        <m:r>
                          <a:rPr lang="en-US" sz="2400" b="0">
                            <a:solidFill>
                              <a:schemeClr val="accent5">
                                <a:lumMod val="75000"/>
                              </a:schemeClr>
                            </a:solidFill>
                            <a:effectLst>
                              <a:outerShdw blurRad="38100" dist="38100" dir="2700000" algn="tl">
                                <a:srgbClr val="000000">
                                  <a:alpha val="43137"/>
                                </a:srgbClr>
                              </a:outerShdw>
                            </a:effectLst>
                            <a:latin typeface="Cambria Math" panose="02040503050406030204" pitchFamily="18" charset="0"/>
                          </a:rPr>
                          <m:t>,</m:t>
                        </m:r>
                        <m:r>
                          <a:rPr lang="en-US" sz="2400" b="0" i="1">
                            <a:solidFill>
                              <a:schemeClr val="accent5">
                                <a:lumMod val="75000"/>
                              </a:schemeClr>
                            </a:solidFill>
                            <a:effectLst>
                              <a:outerShdw blurRad="38100" dist="38100" dir="2700000" algn="tl">
                                <a:srgbClr val="000000">
                                  <a:alpha val="43137"/>
                                </a:srgbClr>
                              </a:outerShdw>
                            </a:effectLst>
                            <a:latin typeface="Cambria Math" panose="02040503050406030204" pitchFamily="18" charset="0"/>
                          </a:rPr>
                          <m:t>000</m:t>
                        </m:r>
                        <m:r>
                          <a:rPr lang="ar-SA" sz="2400" b="0">
                            <a:solidFill>
                              <a:schemeClr val="accent5">
                                <a:lumMod val="75000"/>
                              </a:schemeClr>
                            </a:solidFill>
                            <a:effectLst>
                              <a:outerShdw blurRad="38100" dist="38100" dir="2700000" algn="tl">
                                <a:srgbClr val="000000">
                                  <a:alpha val="43137"/>
                                </a:srgbClr>
                              </a:outerShdw>
                            </a:effectLst>
                            <a:latin typeface="Cambria Math" panose="02040503050406030204" pitchFamily="18" charset="0"/>
                          </a:rPr>
                          <m:t>  </m:t>
                        </m:r>
                      </m:num>
                      <m:den>
                        <m:r>
                          <a:rPr lang="en-US" sz="2400" b="0" i="1">
                            <a:solidFill>
                              <a:schemeClr val="accent5">
                                <a:lumMod val="75000"/>
                              </a:schemeClr>
                            </a:solidFill>
                            <a:effectLst>
                              <a:outerShdw blurRad="38100" dist="38100" dir="2700000" algn="tl">
                                <a:srgbClr val="000000">
                                  <a:alpha val="43137"/>
                                </a:srgbClr>
                              </a:outerShdw>
                            </a:effectLst>
                            <a:latin typeface="Cambria Math" panose="02040503050406030204" pitchFamily="18" charset="0"/>
                          </a:rPr>
                          <m:t>300</m:t>
                        </m:r>
                        <m:r>
                          <a:rPr lang="en-US" sz="2400" b="0">
                            <a:solidFill>
                              <a:schemeClr val="accent5">
                                <a:lumMod val="75000"/>
                              </a:schemeClr>
                            </a:solidFill>
                            <a:effectLst>
                              <a:outerShdw blurRad="38100" dist="38100" dir="2700000" algn="tl">
                                <a:srgbClr val="000000">
                                  <a:alpha val="43137"/>
                                </a:srgbClr>
                              </a:outerShdw>
                            </a:effectLst>
                            <a:latin typeface="Cambria Math" panose="02040503050406030204" pitchFamily="18" charset="0"/>
                          </a:rPr>
                          <m:t>  </m:t>
                        </m:r>
                      </m:den>
                    </m:f>
                  </m:oMath>
                </a14:m>
                <a:r>
                  <a:rPr lang="ar-IQ" sz="2400" dirty="0">
                    <a:solidFill>
                      <a:schemeClr val="accent5">
                        <a:lumMod val="75000"/>
                      </a:schemeClr>
                    </a:solidFill>
                    <a:effectLst>
                      <a:outerShdw blurRad="38100" dist="38100" dir="2700000" algn="tl">
                        <a:srgbClr val="000000">
                          <a:alpha val="43137"/>
                        </a:srgbClr>
                      </a:outerShdw>
                    </a:effectLst>
                  </a:rPr>
                  <a:t> = 550 وحدة</a:t>
                </a:r>
              </a:p>
              <a:p>
                <a:pPr marL="0" indent="0" algn="ctr" rtl="1">
                  <a:buNone/>
                </a:pPr>
                <a:endParaRPr lang="en-US" sz="2400" dirty="0"/>
              </a:p>
              <a:p>
                <a:pPr algn="ctr" rtl="1"/>
                <a:r>
                  <a:rPr lang="ar-IQ" sz="2400" b="1" dirty="0">
                    <a:solidFill>
                      <a:schemeClr val="accent5">
                        <a:lumMod val="75000"/>
                      </a:schemeClr>
                    </a:solidFill>
                  </a:rPr>
                  <a:t>مستوى النشاط لتحقيق ربح مستهدف معين بالمبالغ = </a:t>
                </a:r>
                <a14:m>
                  <m:oMath xmlns:m="http://schemas.openxmlformats.org/officeDocument/2006/math">
                    <m:f>
                      <m:fPr>
                        <m:ctrlPr>
                          <a:rPr lang="en-US" sz="2400" b="1" i="1">
                            <a:solidFill>
                              <a:schemeClr val="accent5">
                                <a:lumMod val="75000"/>
                              </a:schemeClr>
                            </a:solidFill>
                            <a:latin typeface="Cambria Math" panose="02040503050406030204" pitchFamily="18" charset="0"/>
                          </a:rPr>
                        </m:ctrlPr>
                      </m:fPr>
                      <m:num>
                        <m:r>
                          <a:rPr lang="ar-SA" sz="2400">
                            <a:solidFill>
                              <a:schemeClr val="accent5">
                                <a:lumMod val="75000"/>
                              </a:schemeClr>
                            </a:solidFill>
                            <a:latin typeface="Cambria Math" panose="02040503050406030204" pitchFamily="18" charset="0"/>
                          </a:rPr>
                          <m:t>المستهدف</m:t>
                        </m:r>
                        <m:r>
                          <a:rPr lang="ar-SA" sz="2400">
                            <a:solidFill>
                              <a:schemeClr val="accent5">
                                <a:lumMod val="75000"/>
                              </a:schemeClr>
                            </a:solidFill>
                            <a:latin typeface="Cambria Math" panose="02040503050406030204" pitchFamily="18" charset="0"/>
                          </a:rPr>
                          <m:t> </m:t>
                        </m:r>
                        <m:r>
                          <a:rPr lang="ar-SA" sz="2400">
                            <a:solidFill>
                              <a:schemeClr val="accent5">
                                <a:lumMod val="75000"/>
                              </a:schemeClr>
                            </a:solidFill>
                            <a:latin typeface="Cambria Math" panose="02040503050406030204" pitchFamily="18" charset="0"/>
                          </a:rPr>
                          <m:t>الربح</m:t>
                        </m:r>
                        <m:r>
                          <a:rPr lang="en-US" sz="2400" b="1">
                            <a:solidFill>
                              <a:schemeClr val="accent5">
                                <a:lumMod val="75000"/>
                              </a:schemeClr>
                            </a:solidFill>
                            <a:latin typeface="Cambria Math" panose="02040503050406030204" pitchFamily="18" charset="0"/>
                          </a:rPr>
                          <m:t> + </m:t>
                        </m:r>
                        <m:r>
                          <a:rPr lang="ar-SA" sz="2400">
                            <a:solidFill>
                              <a:schemeClr val="accent5">
                                <a:lumMod val="75000"/>
                              </a:schemeClr>
                            </a:solidFill>
                            <a:latin typeface="Cambria Math" panose="02040503050406030204" pitchFamily="18" charset="0"/>
                          </a:rPr>
                          <m:t>الثابتة</m:t>
                        </m:r>
                        <m:r>
                          <a:rPr lang="ar-SA" sz="2400">
                            <a:solidFill>
                              <a:schemeClr val="accent5">
                                <a:lumMod val="75000"/>
                              </a:schemeClr>
                            </a:solidFill>
                            <a:latin typeface="Cambria Math" panose="02040503050406030204" pitchFamily="18" charset="0"/>
                          </a:rPr>
                          <m:t> </m:t>
                        </m:r>
                        <m:r>
                          <a:rPr lang="ar-SA" sz="2400">
                            <a:solidFill>
                              <a:schemeClr val="accent5">
                                <a:lumMod val="75000"/>
                              </a:schemeClr>
                            </a:solidFill>
                            <a:latin typeface="Cambria Math" panose="02040503050406030204" pitchFamily="18" charset="0"/>
                          </a:rPr>
                          <m:t>التكاليف</m:t>
                        </m:r>
                        <m:r>
                          <a:rPr lang="ar-SA" sz="2400">
                            <a:solidFill>
                              <a:schemeClr val="accent5">
                                <a:lumMod val="75000"/>
                              </a:schemeClr>
                            </a:solidFill>
                            <a:latin typeface="Cambria Math" panose="02040503050406030204" pitchFamily="18" charset="0"/>
                          </a:rPr>
                          <m:t> </m:t>
                        </m:r>
                      </m:num>
                      <m:den>
                        <m:r>
                          <a:rPr lang="ar-SA" sz="2400">
                            <a:solidFill>
                              <a:schemeClr val="accent5">
                                <a:lumMod val="75000"/>
                              </a:schemeClr>
                            </a:solidFill>
                            <a:latin typeface="Cambria Math" panose="02040503050406030204" pitchFamily="18" charset="0"/>
                          </a:rPr>
                          <m:t>عائدالمساهمة</m:t>
                        </m:r>
                        <m:r>
                          <a:rPr lang="ar-SA" sz="2400" b="1">
                            <a:solidFill>
                              <a:schemeClr val="accent5">
                                <a:lumMod val="75000"/>
                              </a:schemeClr>
                            </a:solidFill>
                            <a:latin typeface="Cambria Math" panose="02040503050406030204" pitchFamily="18" charset="0"/>
                          </a:rPr>
                          <m:t> </m:t>
                        </m:r>
                        <m:r>
                          <a:rPr lang="ar-SA" sz="2400">
                            <a:solidFill>
                              <a:schemeClr val="accent5">
                                <a:lumMod val="75000"/>
                              </a:schemeClr>
                            </a:solidFill>
                            <a:latin typeface="Cambria Math" panose="02040503050406030204" pitchFamily="18" charset="0"/>
                          </a:rPr>
                          <m:t>نسبة</m:t>
                        </m:r>
                        <m:r>
                          <a:rPr lang="ar-SA" sz="2400" b="1">
                            <a:solidFill>
                              <a:schemeClr val="accent5">
                                <a:lumMod val="75000"/>
                              </a:schemeClr>
                            </a:solidFill>
                            <a:latin typeface="Cambria Math" panose="02040503050406030204" pitchFamily="18" charset="0"/>
                          </a:rPr>
                          <m:t> </m:t>
                        </m:r>
                      </m:den>
                    </m:f>
                  </m:oMath>
                </a14:m>
                <a:r>
                  <a:rPr lang="ar-IQ" sz="2400" b="1" dirty="0">
                    <a:solidFill>
                      <a:schemeClr val="accent5">
                        <a:lumMod val="75000"/>
                      </a:schemeClr>
                    </a:solidFill>
                  </a:rPr>
                  <a:t>                                                = </a:t>
                </a:r>
                <a14:m>
                  <m:oMath xmlns:m="http://schemas.openxmlformats.org/officeDocument/2006/math">
                    <m:f>
                      <m:fPr>
                        <m:ctrlPr>
                          <a:rPr lang="en-US" sz="2400" b="1" i="1">
                            <a:solidFill>
                              <a:schemeClr val="accent5">
                                <a:lumMod val="75000"/>
                              </a:schemeClr>
                            </a:solidFill>
                            <a:latin typeface="Cambria Math" panose="02040503050406030204" pitchFamily="18" charset="0"/>
                          </a:rPr>
                        </m:ctrlPr>
                      </m:fPr>
                      <m:num>
                        <m:r>
                          <a:rPr lang="en-US" sz="2400" b="1" i="1">
                            <a:solidFill>
                              <a:schemeClr val="accent5">
                                <a:lumMod val="75000"/>
                              </a:schemeClr>
                            </a:solidFill>
                            <a:latin typeface="Cambria Math" panose="02040503050406030204" pitchFamily="18" charset="0"/>
                          </a:rPr>
                          <m:t>𝟓𝟓</m:t>
                        </m:r>
                        <m:r>
                          <a:rPr lang="en-US" sz="2400" b="1">
                            <a:solidFill>
                              <a:schemeClr val="accent5">
                                <a:lumMod val="75000"/>
                              </a:schemeClr>
                            </a:solidFill>
                            <a:latin typeface="Cambria Math" panose="02040503050406030204" pitchFamily="18" charset="0"/>
                          </a:rPr>
                          <m:t>,</m:t>
                        </m:r>
                        <m:r>
                          <a:rPr lang="en-US" sz="2400" b="1" i="1">
                            <a:solidFill>
                              <a:schemeClr val="accent5">
                                <a:lumMod val="75000"/>
                              </a:schemeClr>
                            </a:solidFill>
                            <a:latin typeface="Cambria Math" panose="02040503050406030204" pitchFamily="18" charset="0"/>
                          </a:rPr>
                          <m:t>𝟎𝟎𝟎</m:t>
                        </m:r>
                        <m:r>
                          <a:rPr lang="en-US" sz="2400" b="1">
                            <a:solidFill>
                              <a:schemeClr val="accent5">
                                <a:lumMod val="75000"/>
                              </a:schemeClr>
                            </a:solidFill>
                            <a:latin typeface="Cambria Math" panose="02040503050406030204" pitchFamily="18" charset="0"/>
                          </a:rPr>
                          <m:t> + </m:t>
                        </m:r>
                        <m:r>
                          <a:rPr lang="en-US" sz="2400" b="1" i="1">
                            <a:solidFill>
                              <a:schemeClr val="accent5">
                                <a:lumMod val="75000"/>
                              </a:schemeClr>
                            </a:solidFill>
                            <a:latin typeface="Cambria Math" panose="02040503050406030204" pitchFamily="18" charset="0"/>
                          </a:rPr>
                          <m:t>𝟏𝟏𝟎</m:t>
                        </m:r>
                        <m:r>
                          <a:rPr lang="en-US" sz="2400" b="1">
                            <a:solidFill>
                              <a:schemeClr val="accent5">
                                <a:lumMod val="75000"/>
                              </a:schemeClr>
                            </a:solidFill>
                            <a:latin typeface="Cambria Math" panose="02040503050406030204" pitchFamily="18" charset="0"/>
                          </a:rPr>
                          <m:t>,</m:t>
                        </m:r>
                        <m:r>
                          <a:rPr lang="en-US" sz="2400" b="1" i="1">
                            <a:solidFill>
                              <a:schemeClr val="accent5">
                                <a:lumMod val="75000"/>
                              </a:schemeClr>
                            </a:solidFill>
                            <a:latin typeface="Cambria Math" panose="02040503050406030204" pitchFamily="18" charset="0"/>
                          </a:rPr>
                          <m:t>𝟎𝟎𝟎</m:t>
                        </m:r>
                        <m:r>
                          <a:rPr lang="ar-SA" sz="2400">
                            <a:solidFill>
                              <a:schemeClr val="accent5">
                                <a:lumMod val="75000"/>
                              </a:schemeClr>
                            </a:solidFill>
                            <a:latin typeface="Cambria Math" panose="02040503050406030204" pitchFamily="18" charset="0"/>
                          </a:rPr>
                          <m:t>  </m:t>
                        </m:r>
                      </m:num>
                      <m:den>
                        <m:r>
                          <a:rPr lang="en-US" sz="2400" b="1" i="1">
                            <a:solidFill>
                              <a:schemeClr val="accent5">
                                <a:lumMod val="75000"/>
                              </a:schemeClr>
                            </a:solidFill>
                            <a:latin typeface="Cambria Math" panose="02040503050406030204" pitchFamily="18" charset="0"/>
                          </a:rPr>
                          <m:t>𝟎</m:t>
                        </m:r>
                        <m:r>
                          <a:rPr lang="en-US" sz="2400" b="1">
                            <a:solidFill>
                              <a:schemeClr val="accent5">
                                <a:lumMod val="75000"/>
                              </a:schemeClr>
                            </a:solidFill>
                            <a:latin typeface="Cambria Math" panose="02040503050406030204" pitchFamily="18" charset="0"/>
                          </a:rPr>
                          <m:t>.</m:t>
                        </m:r>
                        <m:r>
                          <a:rPr lang="en-US" sz="2400" b="1" i="1">
                            <a:solidFill>
                              <a:schemeClr val="accent5">
                                <a:lumMod val="75000"/>
                              </a:schemeClr>
                            </a:solidFill>
                            <a:latin typeface="Cambria Math" panose="02040503050406030204" pitchFamily="18" charset="0"/>
                          </a:rPr>
                          <m:t>𝟑</m:t>
                        </m:r>
                        <m:r>
                          <a:rPr lang="en-US" sz="2400" b="1">
                            <a:solidFill>
                              <a:schemeClr val="accent5">
                                <a:lumMod val="75000"/>
                              </a:schemeClr>
                            </a:solidFill>
                            <a:latin typeface="Cambria Math" panose="02040503050406030204" pitchFamily="18" charset="0"/>
                          </a:rPr>
                          <m:t>  </m:t>
                        </m:r>
                      </m:den>
                    </m:f>
                  </m:oMath>
                </a14:m>
                <a:r>
                  <a:rPr lang="ar-IQ" sz="2400" b="1" dirty="0">
                    <a:solidFill>
                      <a:schemeClr val="accent5">
                        <a:lumMod val="75000"/>
                      </a:schemeClr>
                    </a:solidFill>
                  </a:rPr>
                  <a:t>= 550,000 دينار</a:t>
                </a:r>
                <a:endParaRPr lang="en-US" sz="2400" dirty="0">
                  <a:solidFill>
                    <a:schemeClr val="accent5">
                      <a:lumMod val="75000"/>
                    </a:schemeClr>
                  </a:solidFill>
                </a:endParaRPr>
              </a:p>
              <a:p>
                <a:pPr algn="r" rtl="1"/>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154954" y="2603500"/>
                <a:ext cx="10189321" cy="3492500"/>
              </a:xfrm>
              <a:blipFill>
                <a:blip r:embed="rId2"/>
                <a:stretch>
                  <a:fillRect l="-47309"/>
                </a:stretch>
              </a:blipFill>
            </p:spPr>
            <p:txBody>
              <a:bodyPr/>
              <a:lstStyle/>
              <a:p>
                <a:r>
                  <a:rPr lang="en-US">
                    <a:noFill/>
                  </a:rPr>
                  <a:t> </a:t>
                </a:r>
              </a:p>
            </p:txBody>
          </p:sp>
        </mc:Fallback>
      </mc:AlternateContent>
    </p:spTree>
    <p:extLst>
      <p:ext uri="{BB962C8B-B14F-4D97-AF65-F5344CB8AC3E}">
        <p14:creationId xmlns:p14="http://schemas.microsoft.com/office/powerpoint/2010/main" val="2420642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761413" cy="645582"/>
          </a:xfrm>
        </p:spPr>
        <p:txBody>
          <a:bodyPr/>
          <a:lstStyle/>
          <a:p>
            <a:pPr algn="r" rtl="1"/>
            <a:r>
              <a:rPr lang="ar-IQ" b="1" dirty="0"/>
              <a:t>2. هامش الامان</a:t>
            </a:r>
            <a:br>
              <a:rPr lang="en-US" dirty="0"/>
            </a:b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154954" y="2603499"/>
                <a:ext cx="10398871" cy="3863975"/>
              </a:xfrm>
            </p:spPr>
            <p:txBody>
              <a:bodyPr>
                <a:normAutofit/>
              </a:bodyPr>
              <a:lstStyle/>
              <a:p>
                <a:pPr algn="just" rtl="1">
                  <a:lnSpc>
                    <a:spcPct val="120000"/>
                  </a:lnSpc>
                </a:pPr>
                <a:r>
                  <a:rPr lang="ar-IQ" sz="2000" b="1" dirty="0">
                    <a:solidFill>
                      <a:srgbClr val="7030A0"/>
                    </a:solidFill>
                  </a:rPr>
                  <a:t>يعرف هامش الامان بأنه زيادة المبيعات المخططة أو الفعلية على حجم التعادل أو يعرف أيضاً بأنه الفرق بين المبيعات المخططة أو الفعلية وبين وحدات حجم التعادل.</a:t>
                </a:r>
                <a:endParaRPr lang="en-US" sz="2000" dirty="0">
                  <a:solidFill>
                    <a:srgbClr val="7030A0"/>
                  </a:solidFill>
                </a:endParaRPr>
              </a:p>
              <a:p>
                <a:pPr marL="0" indent="0" algn="just" rtl="1">
                  <a:lnSpc>
                    <a:spcPct val="120000"/>
                  </a:lnSpc>
                  <a:buNone/>
                </a:pPr>
                <a:r>
                  <a:rPr lang="ar-IQ" sz="2000" b="1" dirty="0">
                    <a:solidFill>
                      <a:srgbClr val="7030A0"/>
                    </a:solidFill>
                  </a:rPr>
                  <a:t>	بالتالي فأن الوحدة الاقتصادية لن تبدأ بتحقيق الربح الا بعد ان تحقق التعادل اولاً، ثم تبدأ بتحقيق الارباح عند مستويات النشاط التي تقع بعد نقطة التعادل، اي عند مستويات النشاط التي تزيد عن نقطة التعادل، ومعنى ذلك ان الوحدات الاقتصادية التي يزيد حجم نشاطها عن حجم التعادل تكون وحدات اقتصادية محققة للربح، ويقاس هامش الامان بالمعادلة الاتية:</a:t>
                </a:r>
                <a:endParaRPr lang="en-US" sz="2000" dirty="0">
                  <a:solidFill>
                    <a:srgbClr val="7030A0"/>
                  </a:solidFill>
                </a:endParaRPr>
              </a:p>
              <a:p>
                <a:pPr algn="just" rtl="1">
                  <a:lnSpc>
                    <a:spcPct val="120000"/>
                  </a:lnSpc>
                </a:pPr>
                <a:r>
                  <a:rPr lang="ar-IQ" sz="2000" b="1" dirty="0">
                    <a:solidFill>
                      <a:srgbClr val="7030A0"/>
                    </a:solidFill>
                  </a:rPr>
                  <a:t>هامش الامان (بالوحدت) = حجم المبيعات المخططة (بالوحدات) – حجم التعادل (بالوحدات)</a:t>
                </a:r>
                <a:endParaRPr lang="en-US" sz="2000" dirty="0">
                  <a:solidFill>
                    <a:srgbClr val="7030A0"/>
                  </a:solidFill>
                </a:endParaRPr>
              </a:p>
              <a:p>
                <a:pPr algn="just" rtl="1">
                  <a:lnSpc>
                    <a:spcPct val="120000"/>
                  </a:lnSpc>
                </a:pPr>
                <a:r>
                  <a:rPr lang="ar-IQ" sz="2000" b="1" dirty="0">
                    <a:solidFill>
                      <a:srgbClr val="FF0000"/>
                    </a:solidFill>
                  </a:rPr>
                  <a:t>نسبة هامش الامان =  </a:t>
                </a:r>
                <a14:m>
                  <m:oMath xmlns:m="http://schemas.openxmlformats.org/officeDocument/2006/math">
                    <m:f>
                      <m:fPr>
                        <m:ctrlPr>
                          <a:rPr lang="en-US" sz="2000" b="1" i="1">
                            <a:solidFill>
                              <a:srgbClr val="FF0000"/>
                            </a:solidFill>
                            <a:latin typeface="Cambria Math" panose="02040503050406030204" pitchFamily="18" charset="0"/>
                          </a:rPr>
                        </m:ctrlPr>
                      </m:fPr>
                      <m:num>
                        <m:d>
                          <m:dPr>
                            <m:ctrlPr>
                              <a:rPr lang="en-US" sz="2000" b="1" i="1">
                                <a:solidFill>
                                  <a:srgbClr val="FF0000"/>
                                </a:solidFill>
                                <a:latin typeface="Cambria Math" panose="02040503050406030204" pitchFamily="18" charset="0"/>
                              </a:rPr>
                            </m:ctrlPr>
                          </m:dPr>
                          <m:e>
                            <m:r>
                              <a:rPr lang="ar-SA" sz="2000">
                                <a:solidFill>
                                  <a:srgbClr val="FF0000"/>
                                </a:solidFill>
                                <a:latin typeface="Cambria Math" panose="02040503050406030204" pitchFamily="18" charset="0"/>
                              </a:rPr>
                              <m:t>بالوحدات</m:t>
                            </m:r>
                            <m:r>
                              <a:rPr lang="ar-SA" sz="2000">
                                <a:solidFill>
                                  <a:srgbClr val="FF0000"/>
                                </a:solidFill>
                                <a:latin typeface="Cambria Math" panose="02040503050406030204" pitchFamily="18" charset="0"/>
                              </a:rPr>
                              <m:t> </m:t>
                            </m:r>
                          </m:e>
                        </m:d>
                        <m:r>
                          <a:rPr lang="ar-SA" sz="2000">
                            <a:solidFill>
                              <a:srgbClr val="FF0000"/>
                            </a:solidFill>
                            <a:latin typeface="Cambria Math" panose="02040503050406030204" pitchFamily="18" charset="0"/>
                          </a:rPr>
                          <m:t>الامان</m:t>
                        </m:r>
                        <m:r>
                          <a:rPr lang="ar-SA" sz="2000" b="1">
                            <a:solidFill>
                              <a:srgbClr val="FF0000"/>
                            </a:solidFill>
                            <a:latin typeface="Cambria Math" panose="02040503050406030204" pitchFamily="18" charset="0"/>
                          </a:rPr>
                          <m:t> </m:t>
                        </m:r>
                        <m:r>
                          <a:rPr lang="ar-SA" sz="2000">
                            <a:solidFill>
                              <a:srgbClr val="FF0000"/>
                            </a:solidFill>
                            <a:latin typeface="Cambria Math" panose="02040503050406030204" pitchFamily="18" charset="0"/>
                          </a:rPr>
                          <m:t>هامش</m:t>
                        </m:r>
                        <m:r>
                          <a:rPr lang="ar-SA" sz="2000">
                            <a:solidFill>
                              <a:srgbClr val="FF0000"/>
                            </a:solidFill>
                            <a:latin typeface="Cambria Math" panose="02040503050406030204" pitchFamily="18" charset="0"/>
                          </a:rPr>
                          <m:t> </m:t>
                        </m:r>
                      </m:num>
                      <m:den>
                        <m:d>
                          <m:dPr>
                            <m:ctrlPr>
                              <a:rPr lang="en-US" sz="2000" b="1" i="1">
                                <a:solidFill>
                                  <a:srgbClr val="FF0000"/>
                                </a:solidFill>
                                <a:latin typeface="Cambria Math" panose="02040503050406030204" pitchFamily="18" charset="0"/>
                              </a:rPr>
                            </m:ctrlPr>
                          </m:dPr>
                          <m:e>
                            <m:r>
                              <a:rPr lang="ar-SA" sz="2000">
                                <a:solidFill>
                                  <a:srgbClr val="FF0000"/>
                                </a:solidFill>
                                <a:latin typeface="Cambria Math" panose="02040503050406030204" pitchFamily="18" charset="0"/>
                              </a:rPr>
                              <m:t>بالوحدات</m:t>
                            </m:r>
                          </m:e>
                        </m:d>
                        <m:d>
                          <m:dPr>
                            <m:ctrlPr>
                              <a:rPr lang="en-US" sz="2000" b="1" i="1">
                                <a:solidFill>
                                  <a:srgbClr val="FF0000"/>
                                </a:solidFill>
                                <a:latin typeface="Cambria Math" panose="02040503050406030204" pitchFamily="18" charset="0"/>
                              </a:rPr>
                            </m:ctrlPr>
                          </m:dPr>
                          <m:e>
                            <m:r>
                              <a:rPr lang="ar-SA" sz="2000">
                                <a:solidFill>
                                  <a:srgbClr val="FF0000"/>
                                </a:solidFill>
                                <a:latin typeface="Cambria Math" panose="02040503050406030204" pitchFamily="18" charset="0"/>
                              </a:rPr>
                              <m:t>الفعلية</m:t>
                            </m:r>
                            <m:r>
                              <a:rPr lang="ar-SA" sz="2000">
                                <a:solidFill>
                                  <a:srgbClr val="FF0000"/>
                                </a:solidFill>
                                <a:latin typeface="Cambria Math" panose="02040503050406030204" pitchFamily="18" charset="0"/>
                              </a:rPr>
                              <m:t> </m:t>
                            </m:r>
                            <m:r>
                              <a:rPr lang="ar-SA" sz="2000">
                                <a:solidFill>
                                  <a:srgbClr val="FF0000"/>
                                </a:solidFill>
                                <a:latin typeface="Cambria Math" panose="02040503050406030204" pitchFamily="18" charset="0"/>
                              </a:rPr>
                              <m:t>او</m:t>
                            </m:r>
                          </m:e>
                        </m:d>
                        <m:r>
                          <a:rPr lang="ar-SA" sz="2000">
                            <a:solidFill>
                              <a:srgbClr val="FF0000"/>
                            </a:solidFill>
                            <a:latin typeface="Cambria Math" panose="02040503050406030204" pitchFamily="18" charset="0"/>
                          </a:rPr>
                          <m:t>المخططة</m:t>
                        </m:r>
                        <m:r>
                          <a:rPr lang="ar-SA" sz="2000" b="1">
                            <a:solidFill>
                              <a:srgbClr val="FF0000"/>
                            </a:solidFill>
                            <a:latin typeface="Cambria Math" panose="02040503050406030204" pitchFamily="18" charset="0"/>
                          </a:rPr>
                          <m:t> </m:t>
                        </m:r>
                        <m:r>
                          <a:rPr lang="ar-SA" sz="2000">
                            <a:solidFill>
                              <a:srgbClr val="FF0000"/>
                            </a:solidFill>
                            <a:latin typeface="Cambria Math" panose="02040503050406030204" pitchFamily="18" charset="0"/>
                          </a:rPr>
                          <m:t>المبيعات</m:t>
                        </m:r>
                        <m:r>
                          <a:rPr lang="ar-SA" sz="2000">
                            <a:solidFill>
                              <a:srgbClr val="FF0000"/>
                            </a:solidFill>
                            <a:latin typeface="Cambria Math" panose="02040503050406030204" pitchFamily="18" charset="0"/>
                          </a:rPr>
                          <m:t> </m:t>
                        </m:r>
                        <m:r>
                          <a:rPr lang="ar-SA" sz="2000">
                            <a:solidFill>
                              <a:srgbClr val="FF0000"/>
                            </a:solidFill>
                            <a:latin typeface="Cambria Math" panose="02040503050406030204" pitchFamily="18" charset="0"/>
                          </a:rPr>
                          <m:t>حجم</m:t>
                        </m:r>
                      </m:den>
                    </m:f>
                  </m:oMath>
                </a14:m>
                <a:r>
                  <a:rPr lang="ar-IQ" sz="2000" b="1" dirty="0">
                    <a:solidFill>
                      <a:srgbClr val="FF0000"/>
                    </a:solidFill>
                  </a:rPr>
                  <a:t>  × 100  </a:t>
                </a:r>
                <a:r>
                  <a:rPr lang="ar-IQ" sz="2000" b="1" dirty="0">
                    <a:solidFill>
                      <a:srgbClr val="7030A0"/>
                    </a:solidFill>
                  </a:rPr>
                  <a:t> </a:t>
                </a:r>
                <a:endParaRPr lang="en-US" sz="2000" dirty="0">
                  <a:solidFill>
                    <a:srgbClr val="7030A0"/>
                  </a:solidFill>
                </a:endParaRPr>
              </a:p>
              <a:p>
                <a:pPr marL="0" indent="0" algn="just" rtl="1">
                  <a:lnSpc>
                    <a:spcPct val="120000"/>
                  </a:lnSpc>
                  <a:buNone/>
                </a:pPr>
                <a:endParaRPr lang="en-US" dirty="0"/>
              </a:p>
              <a:p>
                <a:pPr marL="0" indent="0" algn="just" rtl="1">
                  <a:lnSpc>
                    <a:spcPct val="120000"/>
                  </a:lnSpc>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154954" y="2603499"/>
                <a:ext cx="10398871" cy="3863975"/>
              </a:xfrm>
              <a:blipFill>
                <a:blip r:embed="rId2"/>
                <a:stretch>
                  <a:fillRect l="-1290" r="-645"/>
                </a:stretch>
              </a:blipFill>
            </p:spPr>
            <p:txBody>
              <a:bodyPr/>
              <a:lstStyle/>
              <a:p>
                <a:r>
                  <a:rPr lang="en-US">
                    <a:noFill/>
                  </a:rPr>
                  <a:t> </a:t>
                </a:r>
              </a:p>
            </p:txBody>
          </p:sp>
        </mc:Fallback>
      </mc:AlternateContent>
    </p:spTree>
    <p:extLst>
      <p:ext uri="{BB962C8B-B14F-4D97-AF65-F5344CB8AC3E}">
        <p14:creationId xmlns:p14="http://schemas.microsoft.com/office/powerpoint/2010/main" val="1201310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b="1" dirty="0"/>
              <a:t>هامش الامان</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154954" y="2603500"/>
                <a:ext cx="10313146" cy="3416300"/>
              </a:xfrm>
            </p:spPr>
            <p:txBody>
              <a:bodyPr>
                <a:normAutofit/>
              </a:bodyPr>
              <a:lstStyle/>
              <a:p>
                <a:pPr algn="just" rtl="1">
                  <a:lnSpc>
                    <a:spcPct val="120000"/>
                  </a:lnSpc>
                </a:pPr>
                <a:r>
                  <a:rPr lang="ar-IQ" sz="2400" b="1" dirty="0">
                    <a:solidFill>
                      <a:schemeClr val="accent1">
                        <a:lumMod val="75000"/>
                      </a:schemeClr>
                    </a:solidFill>
                  </a:rPr>
                  <a:t>هامش الامان (بالمبالغ) = حجم المبيعات (بالمبالغ) – حجم التعادل (بالمبالغ)</a:t>
                </a:r>
                <a:endParaRPr lang="en-US" sz="2400" dirty="0">
                  <a:solidFill>
                    <a:schemeClr val="accent1">
                      <a:lumMod val="75000"/>
                    </a:schemeClr>
                  </a:solidFill>
                </a:endParaRPr>
              </a:p>
              <a:p>
                <a:pPr algn="just" rtl="1">
                  <a:lnSpc>
                    <a:spcPct val="120000"/>
                  </a:lnSpc>
                </a:pPr>
                <a:r>
                  <a:rPr lang="ar-IQ" sz="2400" b="1" dirty="0">
                    <a:solidFill>
                      <a:schemeClr val="accent1">
                        <a:lumMod val="75000"/>
                      </a:schemeClr>
                    </a:solidFill>
                  </a:rPr>
                  <a:t>او هامش الامان بالمبالغ = هامش الامان بالوحدات × سعر البيع </a:t>
                </a:r>
                <a:endParaRPr lang="en-US" sz="2400" dirty="0">
                  <a:solidFill>
                    <a:schemeClr val="accent1">
                      <a:lumMod val="75000"/>
                    </a:schemeClr>
                  </a:solidFill>
                </a:endParaRPr>
              </a:p>
              <a:p>
                <a:pPr algn="just" rtl="1">
                  <a:lnSpc>
                    <a:spcPct val="120000"/>
                  </a:lnSpc>
                </a:pPr>
                <a:r>
                  <a:rPr lang="ar-IQ" sz="2400" b="1" dirty="0">
                    <a:solidFill>
                      <a:schemeClr val="accent1">
                        <a:lumMod val="75000"/>
                      </a:schemeClr>
                    </a:solidFill>
                  </a:rPr>
                  <a:t>نسبة هامش الامان =  </a:t>
                </a:r>
                <a14:m>
                  <m:oMath xmlns:m="http://schemas.openxmlformats.org/officeDocument/2006/math">
                    <m:f>
                      <m:fPr>
                        <m:ctrlPr>
                          <a:rPr lang="en-US" sz="2400" b="1" i="1">
                            <a:solidFill>
                              <a:schemeClr val="accent1">
                                <a:lumMod val="75000"/>
                              </a:schemeClr>
                            </a:solidFill>
                            <a:latin typeface="Cambria Math" panose="02040503050406030204" pitchFamily="18" charset="0"/>
                          </a:rPr>
                        </m:ctrlPr>
                      </m:fPr>
                      <m:num>
                        <m:d>
                          <m:dPr>
                            <m:ctrlPr>
                              <a:rPr lang="en-US" sz="2400" b="1" i="1">
                                <a:solidFill>
                                  <a:schemeClr val="accent1">
                                    <a:lumMod val="75000"/>
                                  </a:schemeClr>
                                </a:solidFill>
                                <a:latin typeface="Cambria Math" panose="02040503050406030204" pitchFamily="18" charset="0"/>
                              </a:rPr>
                            </m:ctrlPr>
                          </m:dPr>
                          <m:e>
                            <m:r>
                              <a:rPr lang="ar-SA" sz="2400">
                                <a:solidFill>
                                  <a:schemeClr val="accent1">
                                    <a:lumMod val="75000"/>
                                  </a:schemeClr>
                                </a:solidFill>
                                <a:latin typeface="Cambria Math" panose="02040503050406030204" pitchFamily="18" charset="0"/>
                              </a:rPr>
                              <m:t>بالمبالغ</m:t>
                            </m:r>
                            <m:r>
                              <a:rPr lang="ar-SA" sz="2400">
                                <a:solidFill>
                                  <a:schemeClr val="accent1">
                                    <a:lumMod val="75000"/>
                                  </a:schemeClr>
                                </a:solidFill>
                                <a:latin typeface="Cambria Math" panose="02040503050406030204" pitchFamily="18" charset="0"/>
                              </a:rPr>
                              <m:t> </m:t>
                            </m:r>
                          </m:e>
                        </m:d>
                        <m:r>
                          <a:rPr lang="ar-SA" sz="2400">
                            <a:solidFill>
                              <a:schemeClr val="accent1">
                                <a:lumMod val="75000"/>
                              </a:schemeClr>
                            </a:solidFill>
                            <a:latin typeface="Cambria Math" panose="02040503050406030204" pitchFamily="18" charset="0"/>
                          </a:rPr>
                          <m:t>الامان</m:t>
                        </m:r>
                        <m:r>
                          <a:rPr lang="ar-SA" sz="2400" b="1">
                            <a:solidFill>
                              <a:schemeClr val="accent1">
                                <a:lumMod val="75000"/>
                              </a:schemeClr>
                            </a:solidFill>
                            <a:latin typeface="Cambria Math" panose="02040503050406030204" pitchFamily="18" charset="0"/>
                          </a:rPr>
                          <m:t> </m:t>
                        </m:r>
                        <m:r>
                          <a:rPr lang="ar-SA" sz="2400">
                            <a:solidFill>
                              <a:schemeClr val="accent1">
                                <a:lumMod val="75000"/>
                              </a:schemeClr>
                            </a:solidFill>
                            <a:latin typeface="Cambria Math" panose="02040503050406030204" pitchFamily="18" charset="0"/>
                          </a:rPr>
                          <m:t>هامش</m:t>
                        </m:r>
                        <m:r>
                          <a:rPr lang="ar-SA" sz="2400">
                            <a:solidFill>
                              <a:schemeClr val="accent1">
                                <a:lumMod val="75000"/>
                              </a:schemeClr>
                            </a:solidFill>
                            <a:latin typeface="Cambria Math" panose="02040503050406030204" pitchFamily="18" charset="0"/>
                          </a:rPr>
                          <m:t> </m:t>
                        </m:r>
                      </m:num>
                      <m:den>
                        <m:d>
                          <m:dPr>
                            <m:ctrlPr>
                              <a:rPr lang="en-US" sz="2400" b="1" i="1">
                                <a:solidFill>
                                  <a:schemeClr val="accent1">
                                    <a:lumMod val="75000"/>
                                  </a:schemeClr>
                                </a:solidFill>
                                <a:latin typeface="Cambria Math" panose="02040503050406030204" pitchFamily="18" charset="0"/>
                              </a:rPr>
                            </m:ctrlPr>
                          </m:dPr>
                          <m:e>
                            <m:r>
                              <a:rPr lang="ar-SA" sz="2400">
                                <a:solidFill>
                                  <a:schemeClr val="accent1">
                                    <a:lumMod val="75000"/>
                                  </a:schemeClr>
                                </a:solidFill>
                                <a:latin typeface="Cambria Math" panose="02040503050406030204" pitchFamily="18" charset="0"/>
                              </a:rPr>
                              <m:t>بالمبالغ</m:t>
                            </m:r>
                          </m:e>
                        </m:d>
                        <m:r>
                          <a:rPr lang="en-US" sz="2400" b="1">
                            <a:solidFill>
                              <a:schemeClr val="accent1">
                                <a:lumMod val="75000"/>
                              </a:schemeClr>
                            </a:solidFill>
                            <a:latin typeface="Cambria Math" panose="02040503050406030204" pitchFamily="18" charset="0"/>
                          </a:rPr>
                          <m:t> </m:t>
                        </m:r>
                        <m:r>
                          <a:rPr lang="ar-SA" sz="2400">
                            <a:solidFill>
                              <a:schemeClr val="accent1">
                                <a:lumMod val="75000"/>
                              </a:schemeClr>
                            </a:solidFill>
                            <a:latin typeface="Cambria Math" panose="02040503050406030204" pitchFamily="18" charset="0"/>
                          </a:rPr>
                          <m:t>المبيعات</m:t>
                        </m:r>
                        <m:r>
                          <a:rPr lang="ar-SA" sz="2400">
                            <a:solidFill>
                              <a:schemeClr val="accent1">
                                <a:lumMod val="75000"/>
                              </a:schemeClr>
                            </a:solidFill>
                            <a:latin typeface="Cambria Math" panose="02040503050406030204" pitchFamily="18" charset="0"/>
                          </a:rPr>
                          <m:t> </m:t>
                        </m:r>
                        <m:r>
                          <a:rPr lang="ar-SA" sz="2400">
                            <a:solidFill>
                              <a:schemeClr val="accent1">
                                <a:lumMod val="75000"/>
                              </a:schemeClr>
                            </a:solidFill>
                            <a:latin typeface="Cambria Math" panose="02040503050406030204" pitchFamily="18" charset="0"/>
                          </a:rPr>
                          <m:t>حجم</m:t>
                        </m:r>
                      </m:den>
                    </m:f>
                  </m:oMath>
                </a14:m>
                <a:r>
                  <a:rPr lang="ar-IQ" sz="2400" b="1" dirty="0">
                    <a:solidFill>
                      <a:schemeClr val="accent1">
                        <a:lumMod val="75000"/>
                      </a:schemeClr>
                    </a:solidFill>
                  </a:rPr>
                  <a:t>  × 100  </a:t>
                </a:r>
                <a:endParaRPr lang="en-US" sz="2400" dirty="0">
                  <a:solidFill>
                    <a:schemeClr val="accent1">
                      <a:lumMod val="75000"/>
                    </a:schemeClr>
                  </a:solidFill>
                </a:endParaRPr>
              </a:p>
              <a:p>
                <a:pPr algn="just" rtl="1">
                  <a:lnSpc>
                    <a:spcPct val="120000"/>
                  </a:lnSpc>
                </a:pPr>
                <a:r>
                  <a:rPr lang="ar-IQ" sz="2400" b="1" dirty="0">
                    <a:solidFill>
                      <a:schemeClr val="accent1">
                        <a:lumMod val="75000"/>
                      </a:schemeClr>
                    </a:solidFill>
                  </a:rPr>
                  <a:t>ايضا     صافي الدخل =  هامش الامان بالوحدات ×عائد المساهمة </a:t>
                </a:r>
                <a:endParaRPr lang="en-US" sz="2400" dirty="0">
                  <a:solidFill>
                    <a:schemeClr val="accent1">
                      <a:lumMod val="75000"/>
                    </a:schemeClr>
                  </a:solidFill>
                </a:endParaRPr>
              </a:p>
              <a:p>
                <a:pPr algn="just" rtl="1">
                  <a:lnSpc>
                    <a:spcPct val="120000"/>
                  </a:lnSpc>
                </a:pPr>
                <a:r>
                  <a:rPr lang="ar-IQ" sz="2400" b="1" dirty="0">
                    <a:solidFill>
                      <a:schemeClr val="accent1">
                        <a:lumMod val="75000"/>
                      </a:schemeClr>
                    </a:solidFill>
                  </a:rPr>
                  <a:t>صافي الدخل = هامش الامان بالمبالغ × نسبة عائد المساهمة </a:t>
                </a:r>
                <a:endParaRPr lang="en-US" sz="2400" dirty="0">
                  <a:solidFill>
                    <a:schemeClr val="accent1">
                      <a:lumMod val="75000"/>
                    </a:schemeClr>
                  </a:solidFill>
                </a:endParaRPr>
              </a:p>
              <a:p>
                <a:endParaRPr lang="en-US" sz="2400" dirty="0">
                  <a:solidFill>
                    <a:schemeClr val="accent1">
                      <a:lumMod val="75000"/>
                    </a:schemeClr>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154954" y="2603500"/>
                <a:ext cx="10313146" cy="3416300"/>
              </a:xfrm>
              <a:blipFill>
                <a:blip r:embed="rId2"/>
                <a:stretch>
                  <a:fillRect t="-535" r="-532"/>
                </a:stretch>
              </a:blipFill>
            </p:spPr>
            <p:txBody>
              <a:bodyPr/>
              <a:lstStyle/>
              <a:p>
                <a:r>
                  <a:rPr lang="en-US">
                    <a:noFill/>
                  </a:rPr>
                  <a:t> </a:t>
                </a:r>
              </a:p>
            </p:txBody>
          </p:sp>
        </mc:Fallback>
      </mc:AlternateContent>
    </p:spTree>
    <p:extLst>
      <p:ext uri="{BB962C8B-B14F-4D97-AF65-F5344CB8AC3E}">
        <p14:creationId xmlns:p14="http://schemas.microsoft.com/office/powerpoint/2010/main" val="2240504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122521" cy="706964"/>
          </a:xfrm>
        </p:spPr>
        <p:txBody>
          <a:bodyPr/>
          <a:lstStyle/>
          <a:p>
            <a:pPr algn="r" rtl="1"/>
            <a:r>
              <a:rPr lang="ar-IQ" sz="4400" b="1" dirty="0"/>
              <a:t>مثال  :</a:t>
            </a:r>
            <a:endParaRPr lang="en-US" sz="4400" b="1" dirty="0"/>
          </a:p>
        </p:txBody>
      </p:sp>
      <p:sp>
        <p:nvSpPr>
          <p:cNvPr id="3" name="Content Placeholder 2"/>
          <p:cNvSpPr>
            <a:spLocks noGrp="1"/>
          </p:cNvSpPr>
          <p:nvPr>
            <p:ph idx="1"/>
          </p:nvPr>
        </p:nvSpPr>
        <p:spPr>
          <a:xfrm>
            <a:off x="1154954" y="2603500"/>
            <a:ext cx="10208371" cy="3054350"/>
          </a:xfrm>
        </p:spPr>
        <p:txBody>
          <a:bodyPr>
            <a:normAutofit/>
          </a:bodyPr>
          <a:lstStyle/>
          <a:p>
            <a:pPr marL="0" indent="0" algn="just" rtl="1">
              <a:buNone/>
            </a:pPr>
            <a:r>
              <a:rPr lang="ar-IQ" sz="2800" b="1" dirty="0">
                <a:solidFill>
                  <a:schemeClr val="accent6">
                    <a:lumMod val="50000"/>
                  </a:schemeClr>
                </a:solidFill>
                <a:effectLst>
                  <a:outerShdw blurRad="38100" dist="38100" dir="2700000" algn="tl">
                    <a:srgbClr val="000000">
                      <a:alpha val="43137"/>
                    </a:srgbClr>
                  </a:outerShdw>
                </a:effectLst>
              </a:rPr>
              <a:t>	تنتج شركة البصرة وتبيع منتج معين سعر البيع 500 دينار للوحدة، التكلفة المتغيرة للوحدة 300 دينار والتكاليف الثابتة للفترة 80000 دينار.</a:t>
            </a:r>
            <a:endParaRPr lang="en-US" sz="2800" dirty="0">
              <a:solidFill>
                <a:schemeClr val="accent6">
                  <a:lumMod val="50000"/>
                </a:schemeClr>
              </a:solidFill>
              <a:effectLst>
                <a:outerShdw blurRad="38100" dist="38100" dir="2700000" algn="tl">
                  <a:srgbClr val="000000">
                    <a:alpha val="43137"/>
                  </a:srgbClr>
                </a:outerShdw>
              </a:effectLst>
            </a:endParaRPr>
          </a:p>
          <a:p>
            <a:pPr marL="0" indent="0" algn="just" rtl="1">
              <a:buNone/>
            </a:pPr>
            <a:r>
              <a:rPr lang="ar-IQ" sz="2800" b="1" dirty="0">
                <a:solidFill>
                  <a:schemeClr val="accent6">
                    <a:lumMod val="50000"/>
                  </a:schemeClr>
                </a:solidFill>
                <a:effectLst>
                  <a:outerShdw blurRad="38100" dist="38100" dir="2700000" algn="tl">
                    <a:srgbClr val="000000">
                      <a:alpha val="43137"/>
                    </a:srgbClr>
                  </a:outerShdw>
                </a:effectLst>
              </a:rPr>
              <a:t>	المطلوب/1. ما حجم المبيعات الذي تحقق عنده الشركة صافي ربح قدره 30000 دينار.</a:t>
            </a:r>
            <a:endParaRPr lang="en-US" sz="2800" dirty="0">
              <a:solidFill>
                <a:schemeClr val="accent6">
                  <a:lumMod val="50000"/>
                </a:schemeClr>
              </a:solidFill>
              <a:effectLst>
                <a:outerShdw blurRad="38100" dist="38100" dir="2700000" algn="tl">
                  <a:srgbClr val="000000">
                    <a:alpha val="43137"/>
                  </a:srgbClr>
                </a:outerShdw>
              </a:effectLst>
            </a:endParaRPr>
          </a:p>
          <a:p>
            <a:pPr marL="0" indent="0" algn="just" rtl="1">
              <a:buNone/>
            </a:pPr>
            <a:r>
              <a:rPr lang="ar-IQ" sz="2800" b="1" dirty="0">
                <a:solidFill>
                  <a:schemeClr val="accent6">
                    <a:lumMod val="50000"/>
                  </a:schemeClr>
                </a:solidFill>
                <a:effectLst>
                  <a:outerShdw blurRad="38100" dist="38100" dir="2700000" algn="tl">
                    <a:srgbClr val="000000">
                      <a:alpha val="43137"/>
                    </a:srgbClr>
                  </a:outerShdw>
                </a:effectLst>
              </a:rPr>
              <a:t>2. احتساب هامش الامان ونسبته بالوحدات والمبالغ اذا بلغت المبيعات المخططة 401 وحدة و800 </a:t>
            </a:r>
            <a:endParaRPr lang="en-US" sz="2800" dirty="0">
              <a:solidFill>
                <a:schemeClr val="accent6">
                  <a:lumMod val="50000"/>
                </a:schemeClr>
              </a:solidFill>
              <a:effectLst>
                <a:outerShdw blurRad="38100" dist="38100" dir="2700000" algn="tl">
                  <a:srgbClr val="000000">
                    <a:alpha val="43137"/>
                  </a:srgbClr>
                </a:outerShdw>
              </a:effectLst>
            </a:endParaRPr>
          </a:p>
          <a:p>
            <a:pPr algn="just"/>
            <a:endParaRPr lang="en-US" sz="2800" dirty="0">
              <a:solidFill>
                <a:schemeClr val="accent6">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37378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761413" cy="655107"/>
          </a:xfrm>
        </p:spPr>
        <p:txBody>
          <a:bodyPr/>
          <a:lstStyle/>
          <a:p>
            <a:pPr algn="r" rtl="1"/>
            <a:r>
              <a:rPr lang="ar-IQ" b="1" dirty="0"/>
              <a:t>الحل:</a:t>
            </a:r>
            <a:br>
              <a:rPr lang="en-US" dirty="0"/>
            </a:b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lvl="0" algn="r" rtl="1"/>
                <a:r>
                  <a:rPr lang="ar-IQ" sz="2000" b="1" dirty="0"/>
                  <a:t>مستوى النشاط لتحقيق ربح مستهدف معين بالوحدات= </a:t>
                </a:r>
                <a14:m>
                  <m:oMath xmlns:m="http://schemas.openxmlformats.org/officeDocument/2006/math">
                    <m:f>
                      <m:fPr>
                        <m:ctrlPr>
                          <a:rPr lang="en-US" sz="2000" b="1" i="1">
                            <a:latin typeface="Cambria Math" panose="02040503050406030204" pitchFamily="18" charset="0"/>
                          </a:rPr>
                        </m:ctrlPr>
                      </m:fPr>
                      <m:num>
                        <m:r>
                          <a:rPr lang="ar-SA" sz="2000">
                            <a:latin typeface="Cambria Math" panose="02040503050406030204" pitchFamily="18" charset="0"/>
                          </a:rPr>
                          <m:t>المستهدف</m:t>
                        </m:r>
                        <m:r>
                          <a:rPr lang="ar-SA" sz="2000">
                            <a:latin typeface="Cambria Math" panose="02040503050406030204" pitchFamily="18" charset="0"/>
                          </a:rPr>
                          <m:t> </m:t>
                        </m:r>
                        <m:r>
                          <a:rPr lang="ar-SA" sz="2000">
                            <a:latin typeface="Cambria Math" panose="02040503050406030204" pitchFamily="18" charset="0"/>
                          </a:rPr>
                          <m:t>الربح</m:t>
                        </m:r>
                        <m:r>
                          <a:rPr lang="en-US" sz="2000" b="1">
                            <a:latin typeface="Cambria Math" panose="02040503050406030204" pitchFamily="18" charset="0"/>
                          </a:rPr>
                          <m:t> + </m:t>
                        </m:r>
                        <m:r>
                          <a:rPr lang="ar-SA" sz="2000">
                            <a:latin typeface="Cambria Math" panose="02040503050406030204" pitchFamily="18" charset="0"/>
                          </a:rPr>
                          <m:t>الثابتة</m:t>
                        </m:r>
                        <m:r>
                          <a:rPr lang="ar-SA" sz="2000">
                            <a:latin typeface="Cambria Math" panose="02040503050406030204" pitchFamily="18" charset="0"/>
                          </a:rPr>
                          <m:t> </m:t>
                        </m:r>
                        <m:r>
                          <a:rPr lang="ar-SA" sz="2000">
                            <a:latin typeface="Cambria Math" panose="02040503050406030204" pitchFamily="18" charset="0"/>
                          </a:rPr>
                          <m:t>التكاليف</m:t>
                        </m:r>
                        <m:r>
                          <a:rPr lang="ar-SA" sz="2000">
                            <a:latin typeface="Cambria Math" panose="02040503050406030204" pitchFamily="18" charset="0"/>
                          </a:rPr>
                          <m:t> </m:t>
                        </m:r>
                      </m:num>
                      <m:den>
                        <m:r>
                          <a:rPr lang="ar-SA" sz="2000">
                            <a:latin typeface="Cambria Math" panose="02040503050406030204" pitchFamily="18" charset="0"/>
                          </a:rPr>
                          <m:t>المساهمة</m:t>
                        </m:r>
                        <m:r>
                          <a:rPr lang="ar-SA" sz="2000">
                            <a:latin typeface="Cambria Math" panose="02040503050406030204" pitchFamily="18" charset="0"/>
                          </a:rPr>
                          <m:t> </m:t>
                        </m:r>
                        <m:r>
                          <a:rPr lang="ar-SA" sz="2000">
                            <a:latin typeface="Cambria Math" panose="02040503050406030204" pitchFamily="18" charset="0"/>
                          </a:rPr>
                          <m:t>عائد</m:t>
                        </m:r>
                        <m:r>
                          <a:rPr lang="ar-SA" sz="2000">
                            <a:latin typeface="Cambria Math" panose="02040503050406030204" pitchFamily="18" charset="0"/>
                          </a:rPr>
                          <m:t> </m:t>
                        </m:r>
                      </m:den>
                    </m:f>
                  </m:oMath>
                </a14:m>
                <a:r>
                  <a:rPr lang="en-US" sz="2000" b="1" dirty="0"/>
                  <a:t> </a:t>
                </a:r>
                <a:endParaRPr lang="en-US" sz="2000" dirty="0"/>
              </a:p>
              <a:p>
                <a:pPr marL="0" indent="0" algn="r" rtl="1">
                  <a:buNone/>
                </a:pPr>
                <a:r>
                  <a:rPr lang="ar-IQ" sz="2000" b="1" dirty="0"/>
                  <a:t>                                                  = </a:t>
                </a:r>
                <a14:m>
                  <m:oMath xmlns:m="http://schemas.openxmlformats.org/officeDocument/2006/math">
                    <m:f>
                      <m:fPr>
                        <m:ctrlPr>
                          <a:rPr lang="en-US" sz="2000" b="1" i="1">
                            <a:latin typeface="Cambria Math" panose="02040503050406030204" pitchFamily="18" charset="0"/>
                          </a:rPr>
                        </m:ctrlPr>
                      </m:fPr>
                      <m:num>
                        <m:r>
                          <a:rPr lang="en-US" sz="2000" b="1" i="1">
                            <a:latin typeface="Cambria Math" panose="02040503050406030204" pitchFamily="18" charset="0"/>
                          </a:rPr>
                          <m:t>𝟑𝟎𝟎𝟎𝟎</m:t>
                        </m:r>
                        <m:r>
                          <a:rPr lang="en-US" sz="2000" b="1">
                            <a:latin typeface="Cambria Math" panose="02040503050406030204" pitchFamily="18" charset="0"/>
                          </a:rPr>
                          <m:t> +</m:t>
                        </m:r>
                        <m:r>
                          <a:rPr lang="en-US" sz="2000" b="1" i="1">
                            <a:latin typeface="Cambria Math" panose="02040503050406030204" pitchFamily="18" charset="0"/>
                          </a:rPr>
                          <m:t>𝟖𝟎𝟎𝟎𝟎</m:t>
                        </m:r>
                        <m:r>
                          <a:rPr lang="en-US" sz="2000">
                            <a:latin typeface="Cambria Math" panose="02040503050406030204" pitchFamily="18" charset="0"/>
                          </a:rPr>
                          <m:t> </m:t>
                        </m:r>
                      </m:num>
                      <m:den>
                        <m:r>
                          <a:rPr lang="en-US" sz="2000" b="1" i="1">
                            <a:latin typeface="Cambria Math" panose="02040503050406030204" pitchFamily="18" charset="0"/>
                          </a:rPr>
                          <m:t>𝟐𝟎𝟎</m:t>
                        </m:r>
                        <m:r>
                          <a:rPr lang="en-US" sz="2000">
                            <a:latin typeface="Cambria Math" panose="02040503050406030204" pitchFamily="18" charset="0"/>
                          </a:rPr>
                          <m:t> </m:t>
                        </m:r>
                      </m:den>
                    </m:f>
                  </m:oMath>
                </a14:m>
                <a:endParaRPr lang="en-US" sz="2000" dirty="0"/>
              </a:p>
              <a:p>
                <a:pPr marL="0" indent="0" algn="r" rtl="1">
                  <a:buNone/>
                </a:pPr>
                <a:r>
                  <a:rPr lang="ar-IQ" sz="2000" b="1" dirty="0"/>
                  <a:t>                                                =550 وحدة</a:t>
                </a:r>
                <a:endParaRPr lang="en-US" sz="2000" dirty="0"/>
              </a:p>
              <a:p>
                <a:pPr algn="r" rtl="1"/>
                <a:r>
                  <a:rPr lang="ar-IQ" sz="2000" b="1" dirty="0"/>
                  <a:t>اما حجم النشاط بالمبالغ الذي يحقق الربح المستهدف = 550 × 500 = 275000 دينار</a:t>
                </a:r>
                <a:endParaRPr lang="en-US" sz="2000" dirty="0"/>
              </a:p>
              <a:p>
                <a:pPr algn="r" rtl="1"/>
                <a:r>
                  <a:rPr lang="ar-IQ" sz="2000" b="1" dirty="0"/>
                  <a:t>او مستوى النشاط لتحقيق ربح مستهدف معين بالمبالغ = </a:t>
                </a:r>
                <a14:m>
                  <m:oMath xmlns:m="http://schemas.openxmlformats.org/officeDocument/2006/math">
                    <m:f>
                      <m:fPr>
                        <m:ctrlPr>
                          <a:rPr lang="en-US" sz="2000" b="1" i="1">
                            <a:latin typeface="Cambria Math" panose="02040503050406030204" pitchFamily="18" charset="0"/>
                          </a:rPr>
                        </m:ctrlPr>
                      </m:fPr>
                      <m:num>
                        <m:r>
                          <a:rPr lang="ar-SA" sz="2000">
                            <a:latin typeface="Cambria Math" panose="02040503050406030204" pitchFamily="18" charset="0"/>
                          </a:rPr>
                          <m:t>المستهدف</m:t>
                        </m:r>
                        <m:r>
                          <a:rPr lang="ar-SA" sz="2000">
                            <a:latin typeface="Cambria Math" panose="02040503050406030204" pitchFamily="18" charset="0"/>
                          </a:rPr>
                          <m:t> </m:t>
                        </m:r>
                        <m:r>
                          <a:rPr lang="ar-SA" sz="2000">
                            <a:latin typeface="Cambria Math" panose="02040503050406030204" pitchFamily="18" charset="0"/>
                          </a:rPr>
                          <m:t>الربح</m:t>
                        </m:r>
                        <m:r>
                          <a:rPr lang="en-US" sz="2000" b="1">
                            <a:latin typeface="Cambria Math" panose="02040503050406030204" pitchFamily="18" charset="0"/>
                          </a:rPr>
                          <m:t> + </m:t>
                        </m:r>
                        <m:r>
                          <a:rPr lang="ar-SA" sz="2000">
                            <a:latin typeface="Cambria Math" panose="02040503050406030204" pitchFamily="18" charset="0"/>
                          </a:rPr>
                          <m:t>الثابتة</m:t>
                        </m:r>
                        <m:r>
                          <a:rPr lang="ar-SA" sz="2000">
                            <a:latin typeface="Cambria Math" panose="02040503050406030204" pitchFamily="18" charset="0"/>
                          </a:rPr>
                          <m:t> </m:t>
                        </m:r>
                        <m:r>
                          <a:rPr lang="ar-SA" sz="2000">
                            <a:latin typeface="Cambria Math" panose="02040503050406030204" pitchFamily="18" charset="0"/>
                          </a:rPr>
                          <m:t>التكاليف</m:t>
                        </m:r>
                        <m:r>
                          <a:rPr lang="ar-SA" sz="2000">
                            <a:latin typeface="Cambria Math" panose="02040503050406030204" pitchFamily="18" charset="0"/>
                          </a:rPr>
                          <m:t> </m:t>
                        </m:r>
                      </m:num>
                      <m:den>
                        <m:r>
                          <a:rPr lang="ar-SA" sz="2000">
                            <a:latin typeface="Cambria Math" panose="02040503050406030204" pitchFamily="18" charset="0"/>
                          </a:rPr>
                          <m:t>عائدالمساهمة</m:t>
                        </m:r>
                        <m:r>
                          <a:rPr lang="ar-SA" sz="2000" b="1">
                            <a:latin typeface="Cambria Math" panose="02040503050406030204" pitchFamily="18" charset="0"/>
                          </a:rPr>
                          <m:t> </m:t>
                        </m:r>
                        <m:r>
                          <a:rPr lang="ar-SA" sz="2000">
                            <a:latin typeface="Cambria Math" panose="02040503050406030204" pitchFamily="18" charset="0"/>
                          </a:rPr>
                          <m:t>نسبة</m:t>
                        </m:r>
                        <m:r>
                          <a:rPr lang="ar-SA" sz="2000" b="1">
                            <a:latin typeface="Cambria Math" panose="02040503050406030204" pitchFamily="18" charset="0"/>
                          </a:rPr>
                          <m:t> </m:t>
                        </m:r>
                      </m:den>
                    </m:f>
                  </m:oMath>
                </a14:m>
                <a:r>
                  <a:rPr lang="ar-IQ" sz="2000" b="1" dirty="0"/>
                  <a:t>   </a:t>
                </a:r>
                <a:endParaRPr lang="en-US" sz="2000" dirty="0"/>
              </a:p>
              <a:p>
                <a:pPr marL="0" indent="0" algn="r" rtl="1">
                  <a:buNone/>
                </a:pPr>
                <a:r>
                  <a:rPr lang="ar-IQ" sz="2000" b="1" dirty="0"/>
                  <a:t>                                                 =  </a:t>
                </a:r>
                <a14:m>
                  <m:oMath xmlns:m="http://schemas.openxmlformats.org/officeDocument/2006/math">
                    <m:f>
                      <m:fPr>
                        <m:ctrlPr>
                          <a:rPr lang="en-US" sz="2000" b="1" i="1">
                            <a:latin typeface="Cambria Math" panose="02040503050406030204" pitchFamily="18" charset="0"/>
                          </a:rPr>
                        </m:ctrlPr>
                      </m:fPr>
                      <m:num>
                        <m:r>
                          <a:rPr lang="en-US" sz="2000" b="1" i="1">
                            <a:latin typeface="Cambria Math" panose="02040503050406030204" pitchFamily="18" charset="0"/>
                          </a:rPr>
                          <m:t>𝟑𝟎𝟎𝟎𝟎</m:t>
                        </m:r>
                        <m:r>
                          <a:rPr lang="en-US" sz="2000" b="1">
                            <a:latin typeface="Cambria Math" panose="02040503050406030204" pitchFamily="18" charset="0"/>
                          </a:rPr>
                          <m:t> +</m:t>
                        </m:r>
                        <m:r>
                          <a:rPr lang="en-US" sz="2000" b="1" i="1">
                            <a:latin typeface="Cambria Math" panose="02040503050406030204" pitchFamily="18" charset="0"/>
                          </a:rPr>
                          <m:t>𝟖𝟎𝟎𝟎𝟎</m:t>
                        </m:r>
                        <m:r>
                          <a:rPr lang="en-US" sz="2000">
                            <a:latin typeface="Cambria Math" panose="02040503050406030204" pitchFamily="18" charset="0"/>
                          </a:rPr>
                          <m:t> </m:t>
                        </m:r>
                      </m:num>
                      <m:den>
                        <m:r>
                          <a:rPr lang="en-US" sz="2000" b="1">
                            <a:latin typeface="Cambria Math" panose="02040503050406030204" pitchFamily="18" charset="0"/>
                          </a:rPr>
                          <m:t>%</m:t>
                        </m:r>
                        <m:r>
                          <a:rPr lang="en-US" sz="2000" b="1" i="1">
                            <a:latin typeface="Cambria Math" panose="02040503050406030204" pitchFamily="18" charset="0"/>
                          </a:rPr>
                          <m:t>𝟒𝟎</m:t>
                        </m:r>
                        <m:r>
                          <a:rPr lang="en-US" sz="2000">
                            <a:latin typeface="Cambria Math" panose="02040503050406030204" pitchFamily="18" charset="0"/>
                          </a:rPr>
                          <m:t> </m:t>
                        </m:r>
                      </m:den>
                    </m:f>
                  </m:oMath>
                </a14:m>
                <a:r>
                  <a:rPr lang="ar-IQ" sz="2000" b="1" dirty="0"/>
                  <a:t>     =  275000 دينار</a:t>
                </a:r>
                <a:endParaRPr lang="en-US" sz="2000" dirty="0"/>
              </a:p>
              <a:p>
                <a:pPr algn="r" rtl="1"/>
                <a:endParaRPr lang="en-US" sz="20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r="-760"/>
                </a:stretch>
              </a:blipFill>
            </p:spPr>
            <p:txBody>
              <a:bodyPr/>
              <a:lstStyle/>
              <a:p>
                <a:r>
                  <a:rPr lang="en-US">
                    <a:noFill/>
                  </a:rPr>
                  <a:t> </a:t>
                </a:r>
              </a:p>
            </p:txBody>
          </p:sp>
        </mc:Fallback>
      </mc:AlternateContent>
    </p:spTree>
    <p:extLst>
      <p:ext uri="{BB962C8B-B14F-4D97-AF65-F5344CB8AC3E}">
        <p14:creationId xmlns:p14="http://schemas.microsoft.com/office/powerpoint/2010/main" val="2749912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b="1" dirty="0"/>
              <a:t>كشف الدخل المقارن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14300473"/>
              </p:ext>
            </p:extLst>
          </p:nvPr>
        </p:nvGraphicFramePr>
        <p:xfrm>
          <a:off x="2617438" y="2524127"/>
          <a:ext cx="5836444" cy="3981447"/>
        </p:xfrm>
        <a:graphic>
          <a:graphicData uri="http://schemas.openxmlformats.org/drawingml/2006/table">
            <a:tbl>
              <a:tblPr rtl="1" firstRow="1" firstCol="1" bandRow="1">
                <a:tableStyleId>{5C22544A-7EE6-4342-B048-85BDC9FD1C3A}</a:tableStyleId>
              </a:tblPr>
              <a:tblGrid>
                <a:gridCol w="1796804">
                  <a:extLst>
                    <a:ext uri="{9D8B030D-6E8A-4147-A177-3AD203B41FA5}">
                      <a16:colId xmlns:a16="http://schemas.microsoft.com/office/drawing/2014/main" val="2203139031"/>
                    </a:ext>
                  </a:extLst>
                </a:gridCol>
                <a:gridCol w="1048489">
                  <a:extLst>
                    <a:ext uri="{9D8B030D-6E8A-4147-A177-3AD203B41FA5}">
                      <a16:colId xmlns:a16="http://schemas.microsoft.com/office/drawing/2014/main" val="3807968721"/>
                    </a:ext>
                  </a:extLst>
                </a:gridCol>
                <a:gridCol w="1194347">
                  <a:extLst>
                    <a:ext uri="{9D8B030D-6E8A-4147-A177-3AD203B41FA5}">
                      <a16:colId xmlns:a16="http://schemas.microsoft.com/office/drawing/2014/main" val="3283431234"/>
                    </a:ext>
                  </a:extLst>
                </a:gridCol>
                <a:gridCol w="1796804">
                  <a:extLst>
                    <a:ext uri="{9D8B030D-6E8A-4147-A177-3AD203B41FA5}">
                      <a16:colId xmlns:a16="http://schemas.microsoft.com/office/drawing/2014/main" val="1658589048"/>
                    </a:ext>
                  </a:extLst>
                </a:gridCol>
              </a:tblGrid>
              <a:tr h="390084">
                <a:tc gridSpan="4">
                  <a:txBody>
                    <a:bodyPr/>
                    <a:lstStyle/>
                    <a:p>
                      <a:pPr algn="ctr" rtl="1">
                        <a:lnSpc>
                          <a:spcPct val="115000"/>
                        </a:lnSpc>
                        <a:spcAft>
                          <a:spcPts val="1000"/>
                        </a:spcAft>
                      </a:pPr>
                      <a:r>
                        <a:rPr lang="ar-IQ" sz="1800" b="1" dirty="0">
                          <a:effectLst>
                            <a:outerShdw blurRad="38100" dist="38100" dir="2700000" algn="tl">
                              <a:srgbClr val="000000">
                                <a:alpha val="43137"/>
                              </a:srgbClr>
                            </a:outerShdw>
                          </a:effectLst>
                        </a:rPr>
                        <a:t>الوضع الحالي</a:t>
                      </a:r>
                      <a:endParaRPr lang="en-US" sz="1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71921945"/>
                  </a:ext>
                </a:extLst>
              </a:tr>
              <a:tr h="807037">
                <a:tc>
                  <a:txBody>
                    <a:bodyPr/>
                    <a:lstStyle/>
                    <a:p>
                      <a:pPr algn="ctr" rtl="1">
                        <a:lnSpc>
                          <a:spcPct val="115000"/>
                        </a:lnSpc>
                        <a:spcAft>
                          <a:spcPts val="1000"/>
                        </a:spcAft>
                      </a:pPr>
                      <a:r>
                        <a:rPr lang="ar-IQ" sz="1800" b="1">
                          <a:effectLst>
                            <a:outerShdw blurRad="38100" dist="38100" dir="2700000" algn="tl">
                              <a:srgbClr val="000000">
                                <a:alpha val="43137"/>
                              </a:srgbClr>
                            </a:outerShdw>
                          </a:effectLst>
                        </a:rPr>
                        <a:t>البيان</a:t>
                      </a:r>
                      <a:endParaRPr lang="en-US" sz="1400" b="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IQ" sz="1800" b="1">
                          <a:effectLst>
                            <a:outerShdw blurRad="38100" dist="38100" dir="2700000" algn="tl">
                              <a:srgbClr val="000000">
                                <a:alpha val="43137"/>
                              </a:srgbClr>
                            </a:outerShdw>
                          </a:effectLst>
                        </a:rPr>
                        <a:t>وحدة واحدة</a:t>
                      </a:r>
                      <a:endParaRPr lang="en-US" sz="1400" b="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IQ" sz="1800" b="1">
                          <a:effectLst>
                            <a:outerShdw blurRad="38100" dist="38100" dir="2700000" algn="tl">
                              <a:srgbClr val="000000">
                                <a:alpha val="43137"/>
                              </a:srgbClr>
                            </a:outerShdw>
                          </a:effectLst>
                        </a:rPr>
                        <a:t>النسبة %</a:t>
                      </a:r>
                      <a:endParaRPr lang="en-US" sz="1400" b="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IQ" sz="1800" b="1">
                          <a:effectLst>
                            <a:outerShdw blurRad="38100" dist="38100" dir="2700000" algn="tl">
                              <a:srgbClr val="000000">
                                <a:alpha val="43137"/>
                              </a:srgbClr>
                            </a:outerShdw>
                          </a:effectLst>
                        </a:rPr>
                        <a:t>مج (550) وحدة</a:t>
                      </a:r>
                      <a:endParaRPr lang="en-US" sz="1400" b="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050526825"/>
                  </a:ext>
                </a:extLst>
              </a:tr>
              <a:tr h="390084">
                <a:tc>
                  <a:txBody>
                    <a:bodyPr/>
                    <a:lstStyle/>
                    <a:p>
                      <a:pPr algn="ctr" rtl="1">
                        <a:lnSpc>
                          <a:spcPct val="115000"/>
                        </a:lnSpc>
                        <a:spcAft>
                          <a:spcPts val="1000"/>
                        </a:spcAft>
                      </a:pPr>
                      <a:r>
                        <a:rPr lang="ar-IQ" sz="1800" b="1">
                          <a:effectLst>
                            <a:outerShdw blurRad="38100" dist="38100" dir="2700000" algn="tl">
                              <a:srgbClr val="000000">
                                <a:alpha val="43137"/>
                              </a:srgbClr>
                            </a:outerShdw>
                          </a:effectLst>
                        </a:rPr>
                        <a:t>المبيعات</a:t>
                      </a:r>
                      <a:endParaRPr lang="en-US" sz="1400" b="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IQ" sz="1800" b="1">
                          <a:effectLst>
                            <a:outerShdw blurRad="38100" dist="38100" dir="2700000" algn="tl">
                              <a:srgbClr val="000000">
                                <a:alpha val="43137"/>
                              </a:srgbClr>
                            </a:outerShdw>
                          </a:effectLst>
                        </a:rPr>
                        <a:t>550</a:t>
                      </a:r>
                      <a:endParaRPr lang="en-US" sz="1400" b="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IQ" sz="1800" b="1">
                          <a:effectLst>
                            <a:outerShdw blurRad="38100" dist="38100" dir="2700000" algn="tl">
                              <a:srgbClr val="000000">
                                <a:alpha val="43137"/>
                              </a:srgbClr>
                            </a:outerShdw>
                          </a:effectLst>
                        </a:rPr>
                        <a:t>100%</a:t>
                      </a:r>
                      <a:endParaRPr lang="en-US" sz="1400" b="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IQ" sz="1800" b="1">
                          <a:effectLst>
                            <a:outerShdw blurRad="38100" dist="38100" dir="2700000" algn="tl">
                              <a:srgbClr val="000000">
                                <a:alpha val="43137"/>
                              </a:srgbClr>
                            </a:outerShdw>
                          </a:effectLst>
                        </a:rPr>
                        <a:t>275000</a:t>
                      </a:r>
                      <a:endParaRPr lang="en-US" sz="1400" b="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286267761"/>
                  </a:ext>
                </a:extLst>
              </a:tr>
              <a:tr h="807037">
                <a:tc>
                  <a:txBody>
                    <a:bodyPr/>
                    <a:lstStyle/>
                    <a:p>
                      <a:pPr algn="ctr" rtl="1">
                        <a:lnSpc>
                          <a:spcPct val="115000"/>
                        </a:lnSpc>
                        <a:spcAft>
                          <a:spcPts val="1000"/>
                        </a:spcAft>
                      </a:pPr>
                      <a:r>
                        <a:rPr lang="ar-IQ" sz="1800" b="1">
                          <a:effectLst>
                            <a:outerShdw blurRad="38100" dist="38100" dir="2700000" algn="tl">
                              <a:srgbClr val="000000">
                                <a:alpha val="43137"/>
                              </a:srgbClr>
                            </a:outerShdw>
                          </a:effectLst>
                        </a:rPr>
                        <a:t>-التكاليف المتغيرة</a:t>
                      </a:r>
                      <a:endParaRPr lang="en-US" sz="1400" b="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IQ" sz="1800" b="1">
                          <a:effectLst>
                            <a:outerShdw blurRad="38100" dist="38100" dir="2700000" algn="tl">
                              <a:srgbClr val="000000">
                                <a:alpha val="43137"/>
                              </a:srgbClr>
                            </a:outerShdw>
                          </a:effectLst>
                        </a:rPr>
                        <a:t>(300)</a:t>
                      </a:r>
                      <a:endParaRPr lang="en-US" sz="1400" b="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IQ" sz="1800" b="1">
                          <a:effectLst>
                            <a:outerShdw blurRad="38100" dist="38100" dir="2700000" algn="tl">
                              <a:srgbClr val="000000">
                                <a:alpha val="43137"/>
                              </a:srgbClr>
                            </a:outerShdw>
                          </a:effectLst>
                        </a:rPr>
                        <a:t>60%</a:t>
                      </a:r>
                      <a:endParaRPr lang="en-US" sz="1400" b="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IQ" sz="1800" b="1">
                          <a:effectLst>
                            <a:outerShdw blurRad="38100" dist="38100" dir="2700000" algn="tl">
                              <a:srgbClr val="000000">
                                <a:alpha val="43137"/>
                              </a:srgbClr>
                            </a:outerShdw>
                          </a:effectLst>
                        </a:rPr>
                        <a:t>(165,000)</a:t>
                      </a:r>
                      <a:endParaRPr lang="en-US" sz="1400" b="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435600044"/>
                  </a:ext>
                </a:extLst>
              </a:tr>
              <a:tr h="390084">
                <a:tc>
                  <a:txBody>
                    <a:bodyPr/>
                    <a:lstStyle/>
                    <a:p>
                      <a:pPr algn="ctr" rtl="1">
                        <a:lnSpc>
                          <a:spcPct val="115000"/>
                        </a:lnSpc>
                        <a:spcAft>
                          <a:spcPts val="1000"/>
                        </a:spcAft>
                      </a:pPr>
                      <a:r>
                        <a:rPr lang="ar-IQ" sz="1800" b="1">
                          <a:effectLst>
                            <a:outerShdw blurRad="38100" dist="38100" dir="2700000" algn="tl">
                              <a:srgbClr val="000000">
                                <a:alpha val="43137"/>
                              </a:srgbClr>
                            </a:outerShdw>
                          </a:effectLst>
                        </a:rPr>
                        <a:t>عائد المساهمة</a:t>
                      </a:r>
                      <a:endParaRPr lang="en-US" sz="1400" b="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IQ" sz="1800" b="1">
                          <a:effectLst>
                            <a:outerShdw blurRad="38100" dist="38100" dir="2700000" algn="tl">
                              <a:srgbClr val="000000">
                                <a:alpha val="43137"/>
                              </a:srgbClr>
                            </a:outerShdw>
                          </a:effectLst>
                        </a:rPr>
                        <a:t>200</a:t>
                      </a:r>
                      <a:endParaRPr lang="en-US" sz="1400" b="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IQ" sz="1800" b="1">
                          <a:effectLst>
                            <a:outerShdw blurRad="38100" dist="38100" dir="2700000" algn="tl">
                              <a:srgbClr val="000000">
                                <a:alpha val="43137"/>
                              </a:srgbClr>
                            </a:outerShdw>
                          </a:effectLst>
                        </a:rPr>
                        <a:t>40%</a:t>
                      </a:r>
                      <a:endParaRPr lang="en-US" sz="1400" b="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IQ" sz="1800" b="1">
                          <a:effectLst>
                            <a:outerShdw blurRad="38100" dist="38100" dir="2700000" algn="tl">
                              <a:srgbClr val="000000">
                                <a:alpha val="43137"/>
                              </a:srgbClr>
                            </a:outerShdw>
                          </a:effectLst>
                        </a:rPr>
                        <a:t>11,000</a:t>
                      </a:r>
                      <a:endParaRPr lang="en-US" sz="1400" b="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938584186"/>
                  </a:ext>
                </a:extLst>
              </a:tr>
              <a:tr h="807037">
                <a:tc>
                  <a:txBody>
                    <a:bodyPr/>
                    <a:lstStyle/>
                    <a:p>
                      <a:pPr algn="ctr" rtl="1">
                        <a:lnSpc>
                          <a:spcPct val="115000"/>
                        </a:lnSpc>
                        <a:spcAft>
                          <a:spcPts val="1000"/>
                        </a:spcAft>
                      </a:pPr>
                      <a:r>
                        <a:rPr lang="ar-IQ" sz="1800" b="1">
                          <a:effectLst>
                            <a:outerShdw blurRad="38100" dist="38100" dir="2700000" algn="tl">
                              <a:srgbClr val="000000">
                                <a:alpha val="43137"/>
                              </a:srgbClr>
                            </a:outerShdw>
                          </a:effectLst>
                        </a:rPr>
                        <a:t>- التكاليف الثابتة</a:t>
                      </a:r>
                      <a:endParaRPr lang="en-US" sz="1400" b="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IQ" sz="1800" b="1">
                          <a:effectLst>
                            <a:outerShdw blurRad="38100" dist="38100" dir="2700000" algn="tl">
                              <a:srgbClr val="000000">
                                <a:alpha val="43137"/>
                              </a:srgbClr>
                            </a:outerShdw>
                          </a:effectLst>
                        </a:rPr>
                        <a:t> </a:t>
                      </a:r>
                      <a:endParaRPr lang="en-US" sz="1400" b="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IQ" sz="1800" b="1">
                          <a:effectLst>
                            <a:outerShdw blurRad="38100" dist="38100" dir="2700000" algn="tl">
                              <a:srgbClr val="000000">
                                <a:alpha val="43137"/>
                              </a:srgbClr>
                            </a:outerShdw>
                          </a:effectLst>
                        </a:rPr>
                        <a:t> </a:t>
                      </a:r>
                      <a:endParaRPr lang="en-US" sz="1400" b="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IQ" sz="1800" b="1">
                          <a:effectLst>
                            <a:outerShdw blurRad="38100" dist="38100" dir="2700000" algn="tl">
                              <a:srgbClr val="000000">
                                <a:alpha val="43137"/>
                              </a:srgbClr>
                            </a:outerShdw>
                          </a:effectLst>
                        </a:rPr>
                        <a:t>(80,000)</a:t>
                      </a:r>
                      <a:endParaRPr lang="en-US" sz="1400" b="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741118566"/>
                  </a:ext>
                </a:extLst>
              </a:tr>
              <a:tr h="390084">
                <a:tc>
                  <a:txBody>
                    <a:bodyPr/>
                    <a:lstStyle/>
                    <a:p>
                      <a:pPr algn="ctr" rtl="1">
                        <a:lnSpc>
                          <a:spcPct val="115000"/>
                        </a:lnSpc>
                        <a:spcAft>
                          <a:spcPts val="1000"/>
                        </a:spcAft>
                      </a:pPr>
                      <a:r>
                        <a:rPr lang="ar-IQ" sz="1800" b="1">
                          <a:effectLst>
                            <a:outerShdw blurRad="38100" dist="38100" dir="2700000" algn="tl">
                              <a:srgbClr val="000000">
                                <a:alpha val="43137"/>
                              </a:srgbClr>
                            </a:outerShdw>
                          </a:effectLst>
                        </a:rPr>
                        <a:t>صافي الدخل</a:t>
                      </a:r>
                      <a:endParaRPr lang="en-US" sz="1400" b="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IQ" sz="1800" b="1">
                          <a:effectLst>
                            <a:outerShdw blurRad="38100" dist="38100" dir="2700000" algn="tl">
                              <a:srgbClr val="000000">
                                <a:alpha val="43137"/>
                              </a:srgbClr>
                            </a:outerShdw>
                          </a:effectLst>
                        </a:rPr>
                        <a:t> </a:t>
                      </a:r>
                      <a:endParaRPr lang="en-US" sz="1400" b="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IQ" sz="1800" b="1">
                          <a:effectLst>
                            <a:outerShdw blurRad="38100" dist="38100" dir="2700000" algn="tl">
                              <a:srgbClr val="000000">
                                <a:alpha val="43137"/>
                              </a:srgbClr>
                            </a:outerShdw>
                          </a:effectLst>
                        </a:rPr>
                        <a:t> </a:t>
                      </a:r>
                      <a:endParaRPr lang="en-US" sz="1400" b="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IQ" sz="1800" b="1" dirty="0">
                          <a:effectLst>
                            <a:outerShdw blurRad="38100" dist="38100" dir="2700000" algn="tl">
                              <a:srgbClr val="000000">
                                <a:alpha val="43137"/>
                              </a:srgbClr>
                            </a:outerShdw>
                          </a:effectLst>
                        </a:rPr>
                        <a:t>30000</a:t>
                      </a:r>
                      <a:endParaRPr lang="en-US" sz="1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704271617"/>
                  </a:ext>
                </a:extLst>
              </a:tr>
            </a:tbl>
          </a:graphicData>
        </a:graphic>
      </p:graphicFrame>
    </p:spTree>
    <p:extLst>
      <p:ext uri="{BB962C8B-B14F-4D97-AF65-F5344CB8AC3E}">
        <p14:creationId xmlns:p14="http://schemas.microsoft.com/office/powerpoint/2010/main" val="3639292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60</TotalTime>
  <Words>630</Words>
  <Application>Microsoft Office PowerPoint</Application>
  <PresentationFormat>Widescreen</PresentationFormat>
  <Paragraphs>75</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Andalus</vt:lpstr>
      <vt:lpstr>Arial</vt:lpstr>
      <vt:lpstr>Calibri</vt:lpstr>
      <vt:lpstr>Cambria Math</vt:lpstr>
      <vt:lpstr>Century Gothic</vt:lpstr>
      <vt:lpstr>Wingdings 3</vt:lpstr>
      <vt:lpstr>Ion Boardroom</vt:lpstr>
      <vt:lpstr>PowerPoint Presentation</vt:lpstr>
      <vt:lpstr>بعض المواضيع ذات العلاقة بتحليل التعادل : </vt:lpstr>
      <vt:lpstr>مثال:</vt:lpstr>
      <vt:lpstr>الحـــل: </vt:lpstr>
      <vt:lpstr>2. هامش الامان </vt:lpstr>
      <vt:lpstr>هامش الامان</vt:lpstr>
      <vt:lpstr>مثال  :</vt:lpstr>
      <vt:lpstr>الحل: </vt:lpstr>
      <vt:lpstr>كشف الدخل المقارن  </vt:lpstr>
      <vt:lpstr>الحل:</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shorooq lateef</dc:creator>
  <cp:lastModifiedBy>shorooq lateef</cp:lastModifiedBy>
  <cp:revision>7</cp:revision>
  <dcterms:created xsi:type="dcterms:W3CDTF">2023-11-23T19:45:56Z</dcterms:created>
  <dcterms:modified xsi:type="dcterms:W3CDTF">2023-12-25T18:56:08Z</dcterms:modified>
</cp:coreProperties>
</file>